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7" r:id="rId2"/>
    <p:sldId id="258" r:id="rId3"/>
    <p:sldId id="273" r:id="rId4"/>
    <p:sldId id="259" r:id="rId5"/>
    <p:sldId id="260" r:id="rId6"/>
    <p:sldId id="264" r:id="rId7"/>
    <p:sldId id="263" r:id="rId8"/>
    <p:sldId id="274" r:id="rId9"/>
    <p:sldId id="266" r:id="rId10"/>
    <p:sldId id="267" r:id="rId11"/>
    <p:sldId id="275" r:id="rId12"/>
    <p:sldId id="276" r:id="rId13"/>
    <p:sldId id="270" r:id="rId14"/>
    <p:sldId id="277" r:id="rId15"/>
    <p:sldId id="281" r:id="rId16"/>
    <p:sldId id="279" r:id="rId17"/>
    <p:sldId id="280" r:id="rId18"/>
    <p:sldId id="27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a:srgbClr val="C2C7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6"/>
    <p:restoredTop sz="94665"/>
  </p:normalViewPr>
  <p:slideViewPr>
    <p:cSldViewPr snapToGrid="0">
      <p:cViewPr varScale="1">
        <p:scale>
          <a:sx n="107" d="100"/>
          <a:sy n="107" d="100"/>
        </p:scale>
        <p:origin x="8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89C70-38C2-48BE-A645-D4B1C12F702F}"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5443386D-9C53-4428-A317-83B31825AC43}">
      <dgm:prSet/>
      <dgm:spPr/>
      <dgm:t>
        <a:bodyPr/>
        <a:lstStyle/>
        <a:p>
          <a:pPr marL="0" lvl="0" indent="0" defTabSz="1377950">
            <a:spcBef>
              <a:spcPct val="0"/>
            </a:spcBef>
            <a:spcAft>
              <a:spcPct val="35000"/>
            </a:spcAft>
            <a:buNone/>
          </a:pPr>
          <a:r>
            <a:rPr lang="en-US" kern="1200" dirty="0">
              <a:latin typeface="Poppins" panose="00000500000000000000" pitchFamily="2" charset="0"/>
              <a:ea typeface="+mn-ea"/>
              <a:cs typeface="Poppins" panose="00000500000000000000" pitchFamily="2" charset="0"/>
            </a:rPr>
            <a:t>Processing</a:t>
          </a:r>
        </a:p>
      </dgm:t>
    </dgm:pt>
    <dgm:pt modelId="{2693BF42-6014-4F27-97B9-754559F39846}" type="parTrans" cxnId="{234E012C-AAFC-4B35-8BC4-17FD5C7BCA7A}">
      <dgm:prSet/>
      <dgm:spPr/>
      <dgm:t>
        <a:bodyPr/>
        <a:lstStyle/>
        <a:p>
          <a:endParaRPr lang="en-US"/>
        </a:p>
      </dgm:t>
    </dgm:pt>
    <dgm:pt modelId="{D75473F2-36A4-4539-9CCD-DCF57B945C8B}" type="sibTrans" cxnId="{234E012C-AAFC-4B35-8BC4-17FD5C7BCA7A}">
      <dgm:prSet/>
      <dgm:spPr/>
      <dgm:t>
        <a:bodyPr/>
        <a:lstStyle/>
        <a:p>
          <a:pPr rtl="0"/>
          <a:endParaRPr lang="en-US">
            <a:latin typeface="Poppins" panose="00000500000000000000" pitchFamily="2" charset="0"/>
            <a:cs typeface="Poppins" panose="00000500000000000000" pitchFamily="2" charset="0"/>
          </a:endParaRPr>
        </a:p>
      </dgm:t>
    </dgm:pt>
    <dgm:pt modelId="{651DF165-AADA-41E0-BF33-D70DFC58E1DB}">
      <dgm:prSet/>
      <dgm:spPr/>
      <dgm:t>
        <a:bodyPr/>
        <a:lstStyle/>
        <a:p>
          <a:r>
            <a:rPr lang="en-US" kern="1200">
              <a:latin typeface="Poppins" panose="00000500000000000000" pitchFamily="2" charset="0"/>
              <a:ea typeface="+mn-ea"/>
              <a:cs typeface="Poppins" panose="00000500000000000000" pitchFamily="2" charset="0"/>
            </a:rPr>
            <a:t>Identification</a:t>
          </a:r>
          <a:endParaRPr lang="en-IL" kern="1200">
            <a:latin typeface="Poppins" panose="00000500000000000000" pitchFamily="2" charset="0"/>
            <a:ea typeface="+mn-ea"/>
            <a:cs typeface="Poppins" panose="00000500000000000000" pitchFamily="2" charset="0"/>
          </a:endParaRPr>
        </a:p>
      </dgm:t>
    </dgm:pt>
    <dgm:pt modelId="{7555289F-2EEF-4DC5-BBA2-43EE665FFB17}" type="parTrans" cxnId="{906F3868-6A29-48ED-BE1A-5C27C627BA94}">
      <dgm:prSet/>
      <dgm:spPr/>
      <dgm:t>
        <a:bodyPr/>
        <a:lstStyle/>
        <a:p>
          <a:endParaRPr lang="en-IL"/>
        </a:p>
      </dgm:t>
    </dgm:pt>
    <dgm:pt modelId="{2BE36520-F16C-46AF-938A-0C2AFC5B2FBE}" type="sibTrans" cxnId="{906F3868-6A29-48ED-BE1A-5C27C627BA94}">
      <dgm:prSet/>
      <dgm:spPr/>
      <dgm:t>
        <a:bodyPr/>
        <a:lstStyle/>
        <a:p>
          <a:endParaRPr lang="en-US" kern="1200">
            <a:latin typeface="Poppins" panose="00000500000000000000" pitchFamily="2" charset="0"/>
            <a:ea typeface="+mn-ea"/>
            <a:cs typeface="Poppins" panose="00000500000000000000" pitchFamily="2" charset="0"/>
          </a:endParaRPr>
        </a:p>
      </dgm:t>
    </dgm:pt>
    <dgm:pt modelId="{5D4F6A1E-0446-A345-98E7-8FB03E4400F4}">
      <dgm:prSet/>
      <dgm:spPr/>
      <dgm:t>
        <a:bodyPr/>
        <a:lstStyle/>
        <a:p>
          <a:pPr rtl="0"/>
          <a:r>
            <a:rPr lang="en-US" dirty="0">
              <a:latin typeface="Poppins" panose="00000500000000000000" pitchFamily="2" charset="0"/>
              <a:cs typeface="Poppins" panose="00000500000000000000" pitchFamily="2" charset="0"/>
            </a:rPr>
            <a:t>Data collection</a:t>
          </a:r>
        </a:p>
      </dgm:t>
    </dgm:pt>
    <dgm:pt modelId="{E100F876-DE61-FB44-B338-E9404B687185}" type="parTrans" cxnId="{D251BE73-908D-C54D-83F7-3C3920BCE4C9}">
      <dgm:prSet/>
      <dgm:spPr/>
      <dgm:t>
        <a:bodyPr/>
        <a:lstStyle/>
        <a:p>
          <a:endParaRPr lang="en-US"/>
        </a:p>
      </dgm:t>
    </dgm:pt>
    <dgm:pt modelId="{ABFDBC56-CBC0-0042-9A25-3F79AA7181C2}" type="sibTrans" cxnId="{D251BE73-908D-C54D-83F7-3C3920BCE4C9}">
      <dgm:prSet/>
      <dgm:spPr/>
      <dgm:t>
        <a:bodyPr/>
        <a:lstStyle/>
        <a:p>
          <a:endParaRPr lang="en-US"/>
        </a:p>
      </dgm:t>
    </dgm:pt>
    <dgm:pt modelId="{EE09F227-3816-E14C-94D6-22F0EA399AB3}">
      <dgm:prSet/>
      <dgm:spPr/>
      <dgm:t>
        <a:bodyPr/>
        <a:lstStyle/>
        <a:p>
          <a:r>
            <a:rPr lang="en-US" dirty="0">
              <a:latin typeface="Poppins" panose="00000500000000000000" pitchFamily="2" charset="0"/>
              <a:ea typeface="+mn-ea"/>
              <a:cs typeface="Poppins" panose="00000500000000000000" pitchFamily="2" charset="0"/>
            </a:rPr>
            <a:t>Emergency</a:t>
          </a:r>
          <a:r>
            <a:rPr lang="en-US" dirty="0"/>
            <a:t> </a:t>
          </a:r>
          <a:r>
            <a:rPr lang="en-US" dirty="0">
              <a:latin typeface="Poppins" panose="00000500000000000000" pitchFamily="2" charset="0"/>
              <a:ea typeface="+mn-ea"/>
              <a:cs typeface="Poppins" panose="00000500000000000000" pitchFamily="2" charset="0"/>
            </a:rPr>
            <a:t>alert</a:t>
          </a:r>
        </a:p>
      </dgm:t>
    </dgm:pt>
    <dgm:pt modelId="{A906C7F4-93A4-3647-B82A-FD140EA577FA}" type="parTrans" cxnId="{09E868C3-F05F-BB4C-8B46-5CF814B92621}">
      <dgm:prSet/>
      <dgm:spPr/>
      <dgm:t>
        <a:bodyPr/>
        <a:lstStyle/>
        <a:p>
          <a:endParaRPr lang="en-US"/>
        </a:p>
      </dgm:t>
    </dgm:pt>
    <dgm:pt modelId="{B91BD1DF-4EB6-5246-931E-1E594FD0757F}" type="sibTrans" cxnId="{09E868C3-F05F-BB4C-8B46-5CF814B92621}">
      <dgm:prSet/>
      <dgm:spPr/>
      <dgm:t>
        <a:bodyPr/>
        <a:lstStyle/>
        <a:p>
          <a:endParaRPr lang="en-US"/>
        </a:p>
      </dgm:t>
    </dgm:pt>
    <dgm:pt modelId="{A74238F9-136F-C147-AF7A-8D2F5AC7E7C8}" type="pres">
      <dgm:prSet presAssocID="{0F389C70-38C2-48BE-A645-D4B1C12F702F}" presName="outerComposite" presStyleCnt="0">
        <dgm:presLayoutVars>
          <dgm:chMax val="5"/>
          <dgm:dir/>
          <dgm:resizeHandles val="exact"/>
        </dgm:presLayoutVars>
      </dgm:prSet>
      <dgm:spPr/>
    </dgm:pt>
    <dgm:pt modelId="{859A2E14-41BF-9346-B9B8-51DE9B04DE68}" type="pres">
      <dgm:prSet presAssocID="{0F389C70-38C2-48BE-A645-D4B1C12F702F}" presName="dummyMaxCanvas" presStyleCnt="0">
        <dgm:presLayoutVars/>
      </dgm:prSet>
      <dgm:spPr/>
    </dgm:pt>
    <dgm:pt modelId="{42C0540B-1C6B-DD4B-8B6A-5096299F83F1}" type="pres">
      <dgm:prSet presAssocID="{0F389C70-38C2-48BE-A645-D4B1C12F702F}" presName="FourNodes_1" presStyleLbl="node1" presStyleIdx="0" presStyleCnt="4">
        <dgm:presLayoutVars>
          <dgm:bulletEnabled val="1"/>
        </dgm:presLayoutVars>
      </dgm:prSet>
      <dgm:spPr/>
    </dgm:pt>
    <dgm:pt modelId="{BDFD03D8-9052-684F-9B8E-047C94BE3FA5}" type="pres">
      <dgm:prSet presAssocID="{0F389C70-38C2-48BE-A645-D4B1C12F702F}" presName="FourNodes_2" presStyleLbl="node1" presStyleIdx="1" presStyleCnt="4">
        <dgm:presLayoutVars>
          <dgm:bulletEnabled val="1"/>
        </dgm:presLayoutVars>
      </dgm:prSet>
      <dgm:spPr/>
    </dgm:pt>
    <dgm:pt modelId="{E7458A55-13EF-8E4D-B2E8-5E8326F6B731}" type="pres">
      <dgm:prSet presAssocID="{0F389C70-38C2-48BE-A645-D4B1C12F702F}" presName="FourNodes_3" presStyleLbl="node1" presStyleIdx="2" presStyleCnt="4">
        <dgm:presLayoutVars>
          <dgm:bulletEnabled val="1"/>
        </dgm:presLayoutVars>
      </dgm:prSet>
      <dgm:spPr/>
    </dgm:pt>
    <dgm:pt modelId="{83A38DE2-D79F-464D-82F3-77471030CED9}" type="pres">
      <dgm:prSet presAssocID="{0F389C70-38C2-48BE-A645-D4B1C12F702F}" presName="FourNodes_4" presStyleLbl="node1" presStyleIdx="3" presStyleCnt="4">
        <dgm:presLayoutVars>
          <dgm:bulletEnabled val="1"/>
        </dgm:presLayoutVars>
      </dgm:prSet>
      <dgm:spPr/>
    </dgm:pt>
    <dgm:pt modelId="{3BDE11E3-0266-E94D-ADC2-084983DA3553}" type="pres">
      <dgm:prSet presAssocID="{0F389C70-38C2-48BE-A645-D4B1C12F702F}" presName="FourConn_1-2" presStyleLbl="fgAccFollowNode1" presStyleIdx="0" presStyleCnt="3">
        <dgm:presLayoutVars>
          <dgm:bulletEnabled val="1"/>
        </dgm:presLayoutVars>
      </dgm:prSet>
      <dgm:spPr/>
    </dgm:pt>
    <dgm:pt modelId="{BA8316EB-EBC6-C440-A1B9-09B9A8DDF403}" type="pres">
      <dgm:prSet presAssocID="{0F389C70-38C2-48BE-A645-D4B1C12F702F}" presName="FourConn_2-3" presStyleLbl="fgAccFollowNode1" presStyleIdx="1" presStyleCnt="3">
        <dgm:presLayoutVars>
          <dgm:bulletEnabled val="1"/>
        </dgm:presLayoutVars>
      </dgm:prSet>
      <dgm:spPr/>
    </dgm:pt>
    <dgm:pt modelId="{794F4AB3-0F62-E04F-9FE9-EDAC733778F8}" type="pres">
      <dgm:prSet presAssocID="{0F389C70-38C2-48BE-A645-D4B1C12F702F}" presName="FourConn_3-4" presStyleLbl="fgAccFollowNode1" presStyleIdx="2" presStyleCnt="3">
        <dgm:presLayoutVars>
          <dgm:bulletEnabled val="1"/>
        </dgm:presLayoutVars>
      </dgm:prSet>
      <dgm:spPr/>
    </dgm:pt>
    <dgm:pt modelId="{545E74E8-3855-E743-9069-AA19D738E444}" type="pres">
      <dgm:prSet presAssocID="{0F389C70-38C2-48BE-A645-D4B1C12F702F}" presName="FourNodes_1_text" presStyleLbl="node1" presStyleIdx="3" presStyleCnt="4">
        <dgm:presLayoutVars>
          <dgm:bulletEnabled val="1"/>
        </dgm:presLayoutVars>
      </dgm:prSet>
      <dgm:spPr/>
    </dgm:pt>
    <dgm:pt modelId="{69E6FB02-CEDF-5E43-8EAA-828FF78F05C1}" type="pres">
      <dgm:prSet presAssocID="{0F389C70-38C2-48BE-A645-D4B1C12F702F}" presName="FourNodes_2_text" presStyleLbl="node1" presStyleIdx="3" presStyleCnt="4">
        <dgm:presLayoutVars>
          <dgm:bulletEnabled val="1"/>
        </dgm:presLayoutVars>
      </dgm:prSet>
      <dgm:spPr/>
    </dgm:pt>
    <dgm:pt modelId="{6933A04C-614B-4B45-9507-38B377C2AE80}" type="pres">
      <dgm:prSet presAssocID="{0F389C70-38C2-48BE-A645-D4B1C12F702F}" presName="FourNodes_3_text" presStyleLbl="node1" presStyleIdx="3" presStyleCnt="4">
        <dgm:presLayoutVars>
          <dgm:bulletEnabled val="1"/>
        </dgm:presLayoutVars>
      </dgm:prSet>
      <dgm:spPr/>
    </dgm:pt>
    <dgm:pt modelId="{9B44CD26-2B5F-EE4C-B239-BBBFFDCDFB68}" type="pres">
      <dgm:prSet presAssocID="{0F389C70-38C2-48BE-A645-D4B1C12F702F}" presName="FourNodes_4_text" presStyleLbl="node1" presStyleIdx="3" presStyleCnt="4">
        <dgm:presLayoutVars>
          <dgm:bulletEnabled val="1"/>
        </dgm:presLayoutVars>
      </dgm:prSet>
      <dgm:spPr/>
    </dgm:pt>
  </dgm:ptLst>
  <dgm:cxnLst>
    <dgm:cxn modelId="{E128FB08-DD45-D34B-A195-AE7A2A9CB27C}" type="presOf" srcId="{651DF165-AADA-41E0-BF33-D70DFC58E1DB}" destId="{E7458A55-13EF-8E4D-B2E8-5E8326F6B731}" srcOrd="0" destOrd="0" presId="urn:microsoft.com/office/officeart/2005/8/layout/vProcess5"/>
    <dgm:cxn modelId="{C6264617-31BA-424A-8E72-C32C7157CE89}" type="presOf" srcId="{D75473F2-36A4-4539-9CCD-DCF57B945C8B}" destId="{BA8316EB-EBC6-C440-A1B9-09B9A8DDF403}" srcOrd="0" destOrd="0" presId="urn:microsoft.com/office/officeart/2005/8/layout/vProcess5"/>
    <dgm:cxn modelId="{234E012C-AAFC-4B35-8BC4-17FD5C7BCA7A}" srcId="{0F389C70-38C2-48BE-A645-D4B1C12F702F}" destId="{5443386D-9C53-4428-A317-83B31825AC43}" srcOrd="1" destOrd="0" parTransId="{2693BF42-6014-4F27-97B9-754559F39846}" sibTransId="{D75473F2-36A4-4539-9CCD-DCF57B945C8B}"/>
    <dgm:cxn modelId="{906F3868-6A29-48ED-BE1A-5C27C627BA94}" srcId="{0F389C70-38C2-48BE-A645-D4B1C12F702F}" destId="{651DF165-AADA-41E0-BF33-D70DFC58E1DB}" srcOrd="2" destOrd="0" parTransId="{7555289F-2EEF-4DC5-BBA2-43EE665FFB17}" sibTransId="{2BE36520-F16C-46AF-938A-0C2AFC5B2FBE}"/>
    <dgm:cxn modelId="{C1E4B56F-9B25-C34C-A598-739380052F71}" type="presOf" srcId="{ABFDBC56-CBC0-0042-9A25-3F79AA7181C2}" destId="{3BDE11E3-0266-E94D-ADC2-084983DA3553}" srcOrd="0" destOrd="0" presId="urn:microsoft.com/office/officeart/2005/8/layout/vProcess5"/>
    <dgm:cxn modelId="{D251BE73-908D-C54D-83F7-3C3920BCE4C9}" srcId="{0F389C70-38C2-48BE-A645-D4B1C12F702F}" destId="{5D4F6A1E-0446-A345-98E7-8FB03E4400F4}" srcOrd="0" destOrd="0" parTransId="{E100F876-DE61-FB44-B338-E9404B687185}" sibTransId="{ABFDBC56-CBC0-0042-9A25-3F79AA7181C2}"/>
    <dgm:cxn modelId="{80C4CF88-8DBD-3643-94FD-EF11AA2A7EDD}" type="presOf" srcId="{EE09F227-3816-E14C-94D6-22F0EA399AB3}" destId="{83A38DE2-D79F-464D-82F3-77471030CED9}" srcOrd="0" destOrd="0" presId="urn:microsoft.com/office/officeart/2005/8/layout/vProcess5"/>
    <dgm:cxn modelId="{7D061D8B-4E13-8C4E-A92F-C4BB0086730D}" type="presOf" srcId="{5D4F6A1E-0446-A345-98E7-8FB03E4400F4}" destId="{545E74E8-3855-E743-9069-AA19D738E444}" srcOrd="1" destOrd="0" presId="urn:microsoft.com/office/officeart/2005/8/layout/vProcess5"/>
    <dgm:cxn modelId="{C866BC8C-CB05-8145-ACAE-4063612B2751}" type="presOf" srcId="{5443386D-9C53-4428-A317-83B31825AC43}" destId="{BDFD03D8-9052-684F-9B8E-047C94BE3FA5}" srcOrd="0" destOrd="0" presId="urn:microsoft.com/office/officeart/2005/8/layout/vProcess5"/>
    <dgm:cxn modelId="{1C8A85A0-FB5E-5241-8FF9-13CA1332ED85}" type="presOf" srcId="{5D4F6A1E-0446-A345-98E7-8FB03E4400F4}" destId="{42C0540B-1C6B-DD4B-8B6A-5096299F83F1}" srcOrd="0" destOrd="0" presId="urn:microsoft.com/office/officeart/2005/8/layout/vProcess5"/>
    <dgm:cxn modelId="{DB2816AC-ED63-7144-92EC-33AC778C1564}" type="presOf" srcId="{EE09F227-3816-E14C-94D6-22F0EA399AB3}" destId="{9B44CD26-2B5F-EE4C-B239-BBBFFDCDFB68}" srcOrd="1" destOrd="0" presId="urn:microsoft.com/office/officeart/2005/8/layout/vProcess5"/>
    <dgm:cxn modelId="{EC2223B2-29EB-A643-AFA9-8DEFD81D90DC}" type="presOf" srcId="{5443386D-9C53-4428-A317-83B31825AC43}" destId="{69E6FB02-CEDF-5E43-8EAA-828FF78F05C1}" srcOrd="1" destOrd="0" presId="urn:microsoft.com/office/officeart/2005/8/layout/vProcess5"/>
    <dgm:cxn modelId="{09E868C3-F05F-BB4C-8B46-5CF814B92621}" srcId="{0F389C70-38C2-48BE-A645-D4B1C12F702F}" destId="{EE09F227-3816-E14C-94D6-22F0EA399AB3}" srcOrd="3" destOrd="0" parTransId="{A906C7F4-93A4-3647-B82A-FD140EA577FA}" sibTransId="{B91BD1DF-4EB6-5246-931E-1E594FD0757F}"/>
    <dgm:cxn modelId="{3FC202C5-094E-EF41-A56D-95675B2CAD60}" type="presOf" srcId="{2BE36520-F16C-46AF-938A-0C2AFC5B2FBE}" destId="{794F4AB3-0F62-E04F-9FE9-EDAC733778F8}" srcOrd="0" destOrd="0" presId="urn:microsoft.com/office/officeart/2005/8/layout/vProcess5"/>
    <dgm:cxn modelId="{533A6CE1-31D6-8F47-B6BC-8F28DAB6995A}" type="presOf" srcId="{0F389C70-38C2-48BE-A645-D4B1C12F702F}" destId="{A74238F9-136F-C147-AF7A-8D2F5AC7E7C8}" srcOrd="0" destOrd="0" presId="urn:microsoft.com/office/officeart/2005/8/layout/vProcess5"/>
    <dgm:cxn modelId="{127C4FF9-2E20-3E45-85DC-BC2FC15364A3}" type="presOf" srcId="{651DF165-AADA-41E0-BF33-D70DFC58E1DB}" destId="{6933A04C-614B-4B45-9507-38B377C2AE80}" srcOrd="1" destOrd="0" presId="urn:microsoft.com/office/officeart/2005/8/layout/vProcess5"/>
    <dgm:cxn modelId="{7F892FFB-35E1-B647-9B0E-37ED6E9CE2D2}" type="presParOf" srcId="{A74238F9-136F-C147-AF7A-8D2F5AC7E7C8}" destId="{859A2E14-41BF-9346-B9B8-51DE9B04DE68}" srcOrd="0" destOrd="0" presId="urn:microsoft.com/office/officeart/2005/8/layout/vProcess5"/>
    <dgm:cxn modelId="{CF968ACE-EDBB-0E4F-B5B7-4CC33B2F81BE}" type="presParOf" srcId="{A74238F9-136F-C147-AF7A-8D2F5AC7E7C8}" destId="{42C0540B-1C6B-DD4B-8B6A-5096299F83F1}" srcOrd="1" destOrd="0" presId="urn:microsoft.com/office/officeart/2005/8/layout/vProcess5"/>
    <dgm:cxn modelId="{5A3792BE-63DC-A94C-A26F-179CC0F39144}" type="presParOf" srcId="{A74238F9-136F-C147-AF7A-8D2F5AC7E7C8}" destId="{BDFD03D8-9052-684F-9B8E-047C94BE3FA5}" srcOrd="2" destOrd="0" presId="urn:microsoft.com/office/officeart/2005/8/layout/vProcess5"/>
    <dgm:cxn modelId="{3CAAFD64-E032-0D45-A18B-78CCA6694E4F}" type="presParOf" srcId="{A74238F9-136F-C147-AF7A-8D2F5AC7E7C8}" destId="{E7458A55-13EF-8E4D-B2E8-5E8326F6B731}" srcOrd="3" destOrd="0" presId="urn:microsoft.com/office/officeart/2005/8/layout/vProcess5"/>
    <dgm:cxn modelId="{7FE4423F-9243-CB4C-BDE1-7B32EB0C8FD2}" type="presParOf" srcId="{A74238F9-136F-C147-AF7A-8D2F5AC7E7C8}" destId="{83A38DE2-D79F-464D-82F3-77471030CED9}" srcOrd="4" destOrd="0" presId="urn:microsoft.com/office/officeart/2005/8/layout/vProcess5"/>
    <dgm:cxn modelId="{C10C213A-FDFE-BA43-8275-EE03B2F49A00}" type="presParOf" srcId="{A74238F9-136F-C147-AF7A-8D2F5AC7E7C8}" destId="{3BDE11E3-0266-E94D-ADC2-084983DA3553}" srcOrd="5" destOrd="0" presId="urn:microsoft.com/office/officeart/2005/8/layout/vProcess5"/>
    <dgm:cxn modelId="{27AF3D46-7D94-0E4A-BC15-94D79C60FDAF}" type="presParOf" srcId="{A74238F9-136F-C147-AF7A-8D2F5AC7E7C8}" destId="{BA8316EB-EBC6-C440-A1B9-09B9A8DDF403}" srcOrd="6" destOrd="0" presId="urn:microsoft.com/office/officeart/2005/8/layout/vProcess5"/>
    <dgm:cxn modelId="{F3506E41-7CFB-4644-8E42-953625983A78}" type="presParOf" srcId="{A74238F9-136F-C147-AF7A-8D2F5AC7E7C8}" destId="{794F4AB3-0F62-E04F-9FE9-EDAC733778F8}" srcOrd="7" destOrd="0" presId="urn:microsoft.com/office/officeart/2005/8/layout/vProcess5"/>
    <dgm:cxn modelId="{CF60D7A9-734F-2547-8CEB-D82307D20B1D}" type="presParOf" srcId="{A74238F9-136F-C147-AF7A-8D2F5AC7E7C8}" destId="{545E74E8-3855-E743-9069-AA19D738E444}" srcOrd="8" destOrd="0" presId="urn:microsoft.com/office/officeart/2005/8/layout/vProcess5"/>
    <dgm:cxn modelId="{F3FD3125-F20D-E446-9159-C28E9D456041}" type="presParOf" srcId="{A74238F9-136F-C147-AF7A-8D2F5AC7E7C8}" destId="{69E6FB02-CEDF-5E43-8EAA-828FF78F05C1}" srcOrd="9" destOrd="0" presId="urn:microsoft.com/office/officeart/2005/8/layout/vProcess5"/>
    <dgm:cxn modelId="{000AB8CF-FA7B-EB4C-9721-E3E4DCABA18E}" type="presParOf" srcId="{A74238F9-136F-C147-AF7A-8D2F5AC7E7C8}" destId="{6933A04C-614B-4B45-9507-38B377C2AE80}" srcOrd="10" destOrd="0" presId="urn:microsoft.com/office/officeart/2005/8/layout/vProcess5"/>
    <dgm:cxn modelId="{3AB2B250-D60E-6D48-8A95-584720D41918}" type="presParOf" srcId="{A74238F9-136F-C147-AF7A-8D2F5AC7E7C8}" destId="{9B44CD26-2B5F-EE4C-B239-BBBFFDCDFB68}" srcOrd="11"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C0540B-1C6B-DD4B-8B6A-5096299F83F1}">
      <dsp:nvSpPr>
        <dsp:cNvPr id="0" name=""/>
        <dsp:cNvSpPr/>
      </dsp:nvSpPr>
      <dsp:spPr>
        <a:xfrm>
          <a:off x="0" y="0"/>
          <a:ext cx="4105888" cy="82212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dirty="0">
              <a:latin typeface="Poppins" panose="00000500000000000000" pitchFamily="2" charset="0"/>
              <a:cs typeface="Poppins" panose="00000500000000000000" pitchFamily="2" charset="0"/>
            </a:rPr>
            <a:t>Data collection</a:t>
          </a:r>
        </a:p>
      </dsp:txBody>
      <dsp:txXfrm>
        <a:off x="24079" y="24079"/>
        <a:ext cx="3149280" cy="773968"/>
      </dsp:txXfrm>
    </dsp:sp>
    <dsp:sp modelId="{BDFD03D8-9052-684F-9B8E-047C94BE3FA5}">
      <dsp:nvSpPr>
        <dsp:cNvPr id="0" name=""/>
        <dsp:cNvSpPr/>
      </dsp:nvSpPr>
      <dsp:spPr>
        <a:xfrm>
          <a:off x="343868" y="971603"/>
          <a:ext cx="4105888" cy="82212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377950">
            <a:lnSpc>
              <a:spcPct val="90000"/>
            </a:lnSpc>
            <a:spcBef>
              <a:spcPct val="0"/>
            </a:spcBef>
            <a:spcAft>
              <a:spcPct val="35000"/>
            </a:spcAft>
            <a:buNone/>
          </a:pPr>
          <a:r>
            <a:rPr lang="en-US" sz="2800" kern="1200" dirty="0">
              <a:latin typeface="Poppins" panose="00000500000000000000" pitchFamily="2" charset="0"/>
              <a:ea typeface="+mn-ea"/>
              <a:cs typeface="Poppins" panose="00000500000000000000" pitchFamily="2" charset="0"/>
            </a:rPr>
            <a:t>Processing</a:t>
          </a:r>
        </a:p>
      </dsp:txBody>
      <dsp:txXfrm>
        <a:off x="367947" y="995682"/>
        <a:ext cx="3179479" cy="773968"/>
      </dsp:txXfrm>
    </dsp:sp>
    <dsp:sp modelId="{E7458A55-13EF-8E4D-B2E8-5E8326F6B731}">
      <dsp:nvSpPr>
        <dsp:cNvPr id="0" name=""/>
        <dsp:cNvSpPr/>
      </dsp:nvSpPr>
      <dsp:spPr>
        <a:xfrm>
          <a:off x="682603" y="1943207"/>
          <a:ext cx="4105888" cy="82212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Poppins" panose="00000500000000000000" pitchFamily="2" charset="0"/>
              <a:ea typeface="+mn-ea"/>
              <a:cs typeface="Poppins" panose="00000500000000000000" pitchFamily="2" charset="0"/>
            </a:rPr>
            <a:t>Identification</a:t>
          </a:r>
          <a:endParaRPr lang="en-IL" sz="2800" kern="1200">
            <a:latin typeface="Poppins" panose="00000500000000000000" pitchFamily="2" charset="0"/>
            <a:ea typeface="+mn-ea"/>
            <a:cs typeface="Poppins" panose="00000500000000000000" pitchFamily="2" charset="0"/>
          </a:endParaRPr>
        </a:p>
      </dsp:txBody>
      <dsp:txXfrm>
        <a:off x="706682" y="1967286"/>
        <a:ext cx="3184612" cy="773968"/>
      </dsp:txXfrm>
    </dsp:sp>
    <dsp:sp modelId="{83A38DE2-D79F-464D-82F3-77471030CED9}">
      <dsp:nvSpPr>
        <dsp:cNvPr id="0" name=""/>
        <dsp:cNvSpPr/>
      </dsp:nvSpPr>
      <dsp:spPr>
        <a:xfrm>
          <a:off x="1026471" y="2914811"/>
          <a:ext cx="4105888" cy="822126"/>
        </a:xfrm>
        <a:prstGeom prst="roundRect">
          <a:avLst>
            <a:gd name="adj" fmla="val 10000"/>
          </a:avLst>
        </a:prstGeom>
        <a:gradFill rotWithShape="0">
          <a:gsLst>
            <a:gs pos="0">
              <a:schemeClr val="accent1">
                <a:hueOff val="0"/>
                <a:satOff val="0"/>
                <a:lumOff val="0"/>
                <a:alphaOff val="0"/>
                <a:tint val="96000"/>
                <a:lumMod val="102000"/>
              </a:schemeClr>
            </a:gs>
            <a:gs pos="100000">
              <a:schemeClr val="accent1">
                <a:hueOff val="0"/>
                <a:satOff val="0"/>
                <a:lumOff val="0"/>
                <a:alphaOff val="0"/>
                <a:shade val="88000"/>
                <a:lumMod val="94000"/>
              </a:schemeClr>
            </a:gs>
          </a:gsLst>
          <a:path path="circle">
            <a:fillToRect l="50000" t="100000" r="100000" b="50000"/>
          </a:path>
        </a:gradFill>
        <a:ln>
          <a:noFill/>
        </a:ln>
        <a:effectLst>
          <a:reflection blurRad="12700" stA="26000" endPos="32000" dist="12700" dir="5400000" sy="-100000" rotWithShape="0"/>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Poppins" panose="00000500000000000000" pitchFamily="2" charset="0"/>
              <a:ea typeface="+mn-ea"/>
              <a:cs typeface="Poppins" panose="00000500000000000000" pitchFamily="2" charset="0"/>
            </a:rPr>
            <a:t>Emergency</a:t>
          </a:r>
          <a:r>
            <a:rPr lang="en-US" sz="2800" kern="1200" dirty="0"/>
            <a:t> </a:t>
          </a:r>
          <a:r>
            <a:rPr lang="en-US" sz="2800" kern="1200" dirty="0">
              <a:latin typeface="Poppins" panose="00000500000000000000" pitchFamily="2" charset="0"/>
              <a:ea typeface="+mn-ea"/>
              <a:cs typeface="Poppins" panose="00000500000000000000" pitchFamily="2" charset="0"/>
            </a:rPr>
            <a:t>alert</a:t>
          </a:r>
        </a:p>
      </dsp:txBody>
      <dsp:txXfrm>
        <a:off x="1050550" y="2938890"/>
        <a:ext cx="3179479" cy="773968"/>
      </dsp:txXfrm>
    </dsp:sp>
    <dsp:sp modelId="{3BDE11E3-0266-E94D-ADC2-084983DA3553}">
      <dsp:nvSpPr>
        <dsp:cNvPr id="0" name=""/>
        <dsp:cNvSpPr/>
      </dsp:nvSpPr>
      <dsp:spPr>
        <a:xfrm>
          <a:off x="3571505" y="629674"/>
          <a:ext cx="534382" cy="534382"/>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691741" y="629674"/>
        <a:ext cx="293910" cy="402122"/>
      </dsp:txXfrm>
    </dsp:sp>
    <dsp:sp modelId="{BA8316EB-EBC6-C440-A1B9-09B9A8DDF403}">
      <dsp:nvSpPr>
        <dsp:cNvPr id="0" name=""/>
        <dsp:cNvSpPr/>
      </dsp:nvSpPr>
      <dsp:spPr>
        <a:xfrm>
          <a:off x="3915373" y="1601277"/>
          <a:ext cx="534382" cy="534382"/>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rtl="0">
            <a:lnSpc>
              <a:spcPct val="90000"/>
            </a:lnSpc>
            <a:spcBef>
              <a:spcPct val="0"/>
            </a:spcBef>
            <a:spcAft>
              <a:spcPct val="35000"/>
            </a:spcAft>
            <a:buNone/>
          </a:pPr>
          <a:endParaRPr lang="en-US" sz="2000" kern="1200">
            <a:latin typeface="Poppins" panose="00000500000000000000" pitchFamily="2" charset="0"/>
            <a:cs typeface="Poppins" panose="00000500000000000000" pitchFamily="2" charset="0"/>
          </a:endParaRPr>
        </a:p>
      </dsp:txBody>
      <dsp:txXfrm>
        <a:off x="4035609" y="1601277"/>
        <a:ext cx="293910" cy="402122"/>
      </dsp:txXfrm>
    </dsp:sp>
    <dsp:sp modelId="{794F4AB3-0F62-E04F-9FE9-EDAC733778F8}">
      <dsp:nvSpPr>
        <dsp:cNvPr id="0" name=""/>
        <dsp:cNvSpPr/>
      </dsp:nvSpPr>
      <dsp:spPr>
        <a:xfrm>
          <a:off x="4254109" y="2572881"/>
          <a:ext cx="534382" cy="534382"/>
        </a:xfrm>
        <a:prstGeom prst="downArrow">
          <a:avLst>
            <a:gd name="adj1" fmla="val 55000"/>
            <a:gd name="adj2" fmla="val 45000"/>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latin typeface="Poppins" panose="00000500000000000000" pitchFamily="2" charset="0"/>
            <a:ea typeface="+mn-ea"/>
            <a:cs typeface="Poppins" panose="00000500000000000000" pitchFamily="2" charset="0"/>
          </a:endParaRPr>
        </a:p>
      </dsp:txBody>
      <dsp:txXfrm>
        <a:off x="4374345" y="2572881"/>
        <a:ext cx="293910" cy="402122"/>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938D6A-EF85-45D1-B391-F735FEA9C432}" type="datetimeFigureOut">
              <a:rPr lang="en-IL" smtClean="0"/>
              <a:t>26/03/2024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68D88-DFF2-4424-B5F8-A4A6CD9858B3}" type="slidenum">
              <a:rPr lang="en-IL" smtClean="0"/>
              <a:t>‹#›</a:t>
            </a:fld>
            <a:endParaRPr lang="en-IL"/>
          </a:p>
        </p:txBody>
      </p:sp>
    </p:spTree>
    <p:extLst>
      <p:ext uri="{BB962C8B-B14F-4D97-AF65-F5344CB8AC3E}">
        <p14:creationId xmlns:p14="http://schemas.microsoft.com/office/powerpoint/2010/main" val="3600400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4</a:t>
            </a:fld>
            <a:endParaRPr lang="en-IL"/>
          </a:p>
        </p:txBody>
      </p:sp>
    </p:spTree>
    <p:extLst>
      <p:ext uri="{BB962C8B-B14F-4D97-AF65-F5344CB8AC3E}">
        <p14:creationId xmlns:p14="http://schemas.microsoft.com/office/powerpoint/2010/main" val="302083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6</a:t>
            </a:fld>
            <a:endParaRPr lang="en-IL"/>
          </a:p>
        </p:txBody>
      </p:sp>
    </p:spTree>
    <p:extLst>
      <p:ext uri="{BB962C8B-B14F-4D97-AF65-F5344CB8AC3E}">
        <p14:creationId xmlns:p14="http://schemas.microsoft.com/office/powerpoint/2010/main" val="4128698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7</a:t>
            </a:fld>
            <a:endParaRPr lang="en-IL"/>
          </a:p>
        </p:txBody>
      </p:sp>
    </p:spTree>
    <p:extLst>
      <p:ext uri="{BB962C8B-B14F-4D97-AF65-F5344CB8AC3E}">
        <p14:creationId xmlns:p14="http://schemas.microsoft.com/office/powerpoint/2010/main" val="2912660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9</a:t>
            </a:fld>
            <a:endParaRPr lang="en-IL"/>
          </a:p>
        </p:txBody>
      </p:sp>
    </p:spTree>
    <p:extLst>
      <p:ext uri="{BB962C8B-B14F-4D97-AF65-F5344CB8AC3E}">
        <p14:creationId xmlns:p14="http://schemas.microsoft.com/office/powerpoint/2010/main" val="3353403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10</a:t>
            </a:fld>
            <a:endParaRPr lang="en-IL"/>
          </a:p>
        </p:txBody>
      </p:sp>
    </p:spTree>
    <p:extLst>
      <p:ext uri="{BB962C8B-B14F-4D97-AF65-F5344CB8AC3E}">
        <p14:creationId xmlns:p14="http://schemas.microsoft.com/office/powerpoint/2010/main" val="2582629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13</a:t>
            </a:fld>
            <a:endParaRPr lang="en-IL"/>
          </a:p>
        </p:txBody>
      </p:sp>
    </p:spTree>
    <p:extLst>
      <p:ext uri="{BB962C8B-B14F-4D97-AF65-F5344CB8AC3E}">
        <p14:creationId xmlns:p14="http://schemas.microsoft.com/office/powerpoint/2010/main" val="2569815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CDE68D88-DFF2-4424-B5F8-A4A6CD9858B3}" type="slidenum">
              <a:rPr lang="en-IL" smtClean="0"/>
              <a:t>15</a:t>
            </a:fld>
            <a:endParaRPr lang="en-IL"/>
          </a:p>
        </p:txBody>
      </p:sp>
    </p:spTree>
    <p:extLst>
      <p:ext uri="{BB962C8B-B14F-4D97-AF65-F5344CB8AC3E}">
        <p14:creationId xmlns:p14="http://schemas.microsoft.com/office/powerpoint/2010/main" val="2515790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8C6E7E-3935-419D-A34C-B3A0672C40B3}" type="datetimeFigureOut">
              <a:rPr lang="en-IL" smtClean="0"/>
              <a:t>26/03/2024</a:t>
            </a:fld>
            <a:endParaRPr lang="en-IL"/>
          </a:p>
        </p:txBody>
      </p:sp>
      <p:sp>
        <p:nvSpPr>
          <p:cNvPr id="5" name="Footer Placeholder 4"/>
          <p:cNvSpPr>
            <a:spLocks noGrp="1"/>
          </p:cNvSpPr>
          <p:nvPr>
            <p:ph type="ftr" sz="quarter" idx="11"/>
          </p:nvPr>
        </p:nvSpPr>
        <p:spPr>
          <a:xfrm>
            <a:off x="5332412" y="5883275"/>
            <a:ext cx="4324044" cy="365125"/>
          </a:xfrm>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203361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C6E7E-3935-419D-A34C-B3A0672C40B3}" type="datetimeFigureOut">
              <a:rPr lang="en-IL" smtClean="0"/>
              <a:t>26/03/2024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59028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26/03/2024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097452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26/03/2024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2030544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26/03/2024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26029907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26/03/2024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896977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26/03/2024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72947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C6E7E-3935-419D-A34C-B3A0672C40B3}" type="datetimeFigureOut">
              <a:rPr lang="en-IL" smtClean="0"/>
              <a:t>26/03/2024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6104353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C6E7E-3935-419D-A34C-B3A0672C40B3}" type="datetimeFigureOut">
              <a:rPr lang="en-IL" smtClean="0"/>
              <a:t>26/03/2024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2470208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8C6E7E-3935-419D-A34C-B3A0672C40B3}" type="datetimeFigureOut">
              <a:rPr lang="en-IL" smtClean="0"/>
              <a:t>26/03/2024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a:xfrm>
            <a:off x="10951856" y="5867131"/>
            <a:ext cx="551167" cy="365125"/>
          </a:xfrm>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860016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8C6E7E-3935-419D-A34C-B3A0672C40B3}" type="datetimeFigureOut">
              <a:rPr lang="en-IL" smtClean="0"/>
              <a:t>26/03/2024</a:t>
            </a:fld>
            <a:endParaRPr lang="en-IL"/>
          </a:p>
        </p:txBody>
      </p:sp>
      <p:sp>
        <p:nvSpPr>
          <p:cNvPr id="5" name="Footer Placeholder 4"/>
          <p:cNvSpPr>
            <a:spLocks noGrp="1"/>
          </p:cNvSpPr>
          <p:nvPr>
            <p:ph type="ftr" sz="quarter" idx="11"/>
          </p:nvPr>
        </p:nvSpPr>
        <p:spPr/>
        <p:txBody>
          <a:bodyPr/>
          <a:lstStyle/>
          <a:p>
            <a:endParaRPr lang="en-IL"/>
          </a:p>
        </p:txBody>
      </p:sp>
      <p:sp>
        <p:nvSpPr>
          <p:cNvPr id="6" name="Slide Number Placeholder 5"/>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4163697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8C6E7E-3935-419D-A34C-B3A0672C40B3}" type="datetimeFigureOut">
              <a:rPr lang="en-IL" smtClean="0"/>
              <a:t>26/03/2024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253085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8C6E7E-3935-419D-A34C-B3A0672C40B3}" type="datetimeFigureOut">
              <a:rPr lang="en-IL" smtClean="0"/>
              <a:t>26/03/2024</a:t>
            </a:fld>
            <a:endParaRPr lang="en-IL"/>
          </a:p>
        </p:txBody>
      </p:sp>
      <p:sp>
        <p:nvSpPr>
          <p:cNvPr id="8" name="Footer Placeholder 7"/>
          <p:cNvSpPr>
            <a:spLocks noGrp="1"/>
          </p:cNvSpPr>
          <p:nvPr>
            <p:ph type="ftr" sz="quarter" idx="11"/>
          </p:nvPr>
        </p:nvSpPr>
        <p:spPr/>
        <p:txBody>
          <a:bodyPr/>
          <a:lstStyle/>
          <a:p>
            <a:endParaRPr lang="en-IL"/>
          </a:p>
        </p:txBody>
      </p:sp>
      <p:sp>
        <p:nvSpPr>
          <p:cNvPr id="9" name="Slide Number Placeholder 8"/>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2071442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8C6E7E-3935-419D-A34C-B3A0672C40B3}" type="datetimeFigureOut">
              <a:rPr lang="en-IL" smtClean="0"/>
              <a:t>26/03/2024</a:t>
            </a:fld>
            <a:endParaRPr lang="en-IL"/>
          </a:p>
        </p:txBody>
      </p:sp>
      <p:sp>
        <p:nvSpPr>
          <p:cNvPr id="4" name="Footer Placeholder 3"/>
          <p:cNvSpPr>
            <a:spLocks noGrp="1"/>
          </p:cNvSpPr>
          <p:nvPr>
            <p:ph type="ftr" sz="quarter" idx="11"/>
          </p:nvPr>
        </p:nvSpPr>
        <p:spPr/>
        <p:txBody>
          <a:bodyPr/>
          <a:lstStyle/>
          <a:p>
            <a:endParaRPr lang="en-IL"/>
          </a:p>
        </p:txBody>
      </p:sp>
      <p:sp>
        <p:nvSpPr>
          <p:cNvPr id="5" name="Slide Number Placeholder 4"/>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16562346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8C6E7E-3935-419D-A34C-B3A0672C40B3}" type="datetimeFigureOut">
              <a:rPr lang="en-IL" smtClean="0"/>
              <a:t>26/03/2024</a:t>
            </a:fld>
            <a:endParaRPr lang="en-IL"/>
          </a:p>
        </p:txBody>
      </p:sp>
      <p:sp>
        <p:nvSpPr>
          <p:cNvPr id="3" name="Footer Placeholder 2"/>
          <p:cNvSpPr>
            <a:spLocks noGrp="1"/>
          </p:cNvSpPr>
          <p:nvPr>
            <p:ph type="ftr" sz="quarter" idx="11"/>
          </p:nvPr>
        </p:nvSpPr>
        <p:spPr/>
        <p:txBody>
          <a:bodyPr/>
          <a:lstStyle/>
          <a:p>
            <a:endParaRPr lang="en-IL"/>
          </a:p>
        </p:txBody>
      </p:sp>
      <p:sp>
        <p:nvSpPr>
          <p:cNvPr id="4" name="Slide Number Placeholder 3"/>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1810319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C6E7E-3935-419D-A34C-B3A0672C40B3}" type="datetimeFigureOut">
              <a:rPr lang="en-IL" smtClean="0"/>
              <a:t>26/03/2024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430715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68C6E7E-3935-419D-A34C-B3A0672C40B3}" type="datetimeFigureOut">
              <a:rPr lang="en-IL" smtClean="0"/>
              <a:t>26/03/2024</a:t>
            </a:fld>
            <a:endParaRPr lang="en-IL"/>
          </a:p>
        </p:txBody>
      </p:sp>
      <p:sp>
        <p:nvSpPr>
          <p:cNvPr id="6" name="Footer Placeholder 5"/>
          <p:cNvSpPr>
            <a:spLocks noGrp="1"/>
          </p:cNvSpPr>
          <p:nvPr>
            <p:ph type="ftr" sz="quarter" idx="11"/>
          </p:nvPr>
        </p:nvSpPr>
        <p:spPr/>
        <p:txBody>
          <a:bodyPr/>
          <a:lstStyle/>
          <a:p>
            <a:endParaRPr lang="en-IL"/>
          </a:p>
        </p:txBody>
      </p:sp>
      <p:sp>
        <p:nvSpPr>
          <p:cNvPr id="7" name="Slide Number Placeholder 6"/>
          <p:cNvSpPr>
            <a:spLocks noGrp="1"/>
          </p:cNvSpPr>
          <p:nvPr>
            <p:ph type="sldNum" sz="quarter" idx="12"/>
          </p:nvPr>
        </p:nvSpPr>
        <p:spPr/>
        <p:txBody>
          <a:bodyPr/>
          <a:lstStyle/>
          <a:p>
            <a:fld id="{1960D186-0FF6-4083-AD84-0A7C12DAB8E2}" type="slidenum">
              <a:rPr lang="en-IL" smtClean="0"/>
              <a:t>‹#›</a:t>
            </a:fld>
            <a:endParaRPr lang="en-IL"/>
          </a:p>
        </p:txBody>
      </p:sp>
    </p:spTree>
    <p:extLst>
      <p:ext uri="{BB962C8B-B14F-4D97-AF65-F5344CB8AC3E}">
        <p14:creationId xmlns:p14="http://schemas.microsoft.com/office/powerpoint/2010/main" val="368930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68C6E7E-3935-419D-A34C-B3A0672C40B3}" type="datetimeFigureOut">
              <a:rPr lang="en-IL" smtClean="0"/>
              <a:t>26/03/2024</a:t>
            </a:fld>
            <a:endParaRPr lang="en-IL"/>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L"/>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960D186-0FF6-4083-AD84-0A7C12DAB8E2}" type="slidenum">
              <a:rPr lang="en-IL" smtClean="0"/>
              <a:t>‹#›</a:t>
            </a:fld>
            <a:endParaRPr lang="en-IL"/>
          </a:p>
        </p:txBody>
      </p:sp>
    </p:spTree>
    <p:extLst>
      <p:ext uri="{BB962C8B-B14F-4D97-AF65-F5344CB8AC3E}">
        <p14:creationId xmlns:p14="http://schemas.microsoft.com/office/powerpoint/2010/main" val="27950534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sv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hdphoto" Target="../media/hdphoto2.wdp"/><Relationship Id="rId3" Type="http://schemas.openxmlformats.org/officeDocument/2006/relationships/image" Target="../media/image1.jpeg"/><Relationship Id="rId7" Type="http://schemas.openxmlformats.org/officeDocument/2006/relationships/diagramColors" Target="../diagrams/colors1.xml"/><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QuickStyle" Target="../diagrams/quickStyle1.xml"/><Relationship Id="rId11" Type="http://schemas.openxmlformats.org/officeDocument/2006/relationships/image" Target="../media/image8.png"/><Relationship Id="rId5" Type="http://schemas.openxmlformats.org/officeDocument/2006/relationships/diagramLayout" Target="../diagrams/layout1.xml"/><Relationship Id="rId15" Type="http://schemas.microsoft.com/office/2007/relationships/hdphoto" Target="../media/hdphoto3.wdp"/><Relationship Id="rId10" Type="http://schemas.microsoft.com/office/2007/relationships/hdphoto" Target="../media/hdphoto1.wdp"/><Relationship Id="rId4" Type="http://schemas.openxmlformats.org/officeDocument/2006/relationships/diagramData" Target="../diagrams/data1.xml"/><Relationship Id="rId9" Type="http://schemas.openxmlformats.org/officeDocument/2006/relationships/image" Target="../media/image7.png"/><Relationship Id="rId1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5.wdp"/><Relationship Id="rId11" Type="http://schemas.openxmlformats.org/officeDocument/2006/relationships/image" Target="../media/image15.png"/><Relationship Id="rId5" Type="http://schemas.openxmlformats.org/officeDocument/2006/relationships/image" Target="../media/image12.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mart car driving on a road&#10;&#10;Description automatically generated with medium confidence">
            <a:extLst>
              <a:ext uri="{FF2B5EF4-FFF2-40B4-BE49-F238E27FC236}">
                <a16:creationId xmlns:a16="http://schemas.microsoft.com/office/drawing/2014/main" id="{EFA6C653-1C75-4DA6-E8A8-10F201A17A9B}"/>
              </a:ext>
            </a:extLst>
          </p:cNvPr>
          <p:cNvPicPr>
            <a:picLocks noChangeAspect="1"/>
          </p:cNvPicPr>
          <p:nvPr/>
        </p:nvPicPr>
        <p:blipFill rotWithShape="1">
          <a:blip r:embed="rId3">
            <a:extLst>
              <a:ext uri="{28A0092B-C50C-407E-A947-70E740481C1C}">
                <a14:useLocalDpi xmlns:a14="http://schemas.microsoft.com/office/drawing/2010/main" val="0"/>
              </a:ext>
            </a:extLst>
          </a:blip>
          <a:srcRect l="27955" r="23753"/>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51" name="Group 5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32"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52"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34"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53"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54"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55"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p:nvSpPr>
          <p:cNvPr id="4" name="Title 1">
            <a:extLst>
              <a:ext uri="{FF2B5EF4-FFF2-40B4-BE49-F238E27FC236}">
                <a16:creationId xmlns:a16="http://schemas.microsoft.com/office/drawing/2014/main" id="{2CECF7BE-5F18-8469-0B36-BE85D3A6FE1D}"/>
              </a:ext>
            </a:extLst>
          </p:cNvPr>
          <p:cNvSpPr txBox="1">
            <a:spLocks/>
          </p:cNvSpPr>
          <p:nvPr/>
        </p:nvSpPr>
        <p:spPr>
          <a:xfrm>
            <a:off x="-194086" y="1440656"/>
            <a:ext cx="6629400" cy="2557463"/>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6000" b="1" dirty="0"/>
              <a:t>Car accident</a:t>
            </a:r>
            <a:br>
              <a:rPr lang="en-US" sz="6000" b="1" dirty="0"/>
            </a:br>
            <a:r>
              <a:rPr lang="en-US" sz="6000" b="1" dirty="0"/>
              <a:t> detection system</a:t>
            </a:r>
            <a:br>
              <a:rPr lang="en-US" sz="6000" b="1" dirty="0"/>
            </a:br>
            <a:endParaRPr lang="en-US" sz="6000" b="1" dirty="0"/>
          </a:p>
        </p:txBody>
      </p:sp>
      <p:sp>
        <p:nvSpPr>
          <p:cNvPr id="5" name="Subtitle 2">
            <a:extLst>
              <a:ext uri="{FF2B5EF4-FFF2-40B4-BE49-F238E27FC236}">
                <a16:creationId xmlns:a16="http://schemas.microsoft.com/office/drawing/2014/main" id="{4EAF3E84-8BE0-DAF3-64FD-FD23F9F13692}"/>
              </a:ext>
            </a:extLst>
          </p:cNvPr>
          <p:cNvSpPr txBox="1">
            <a:spLocks/>
          </p:cNvSpPr>
          <p:nvPr/>
        </p:nvSpPr>
        <p:spPr>
          <a:xfrm>
            <a:off x="400729" y="4681537"/>
            <a:ext cx="4954292" cy="1190625"/>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sz="2000" dirty="0"/>
              <a:t>Michael </a:t>
            </a:r>
            <a:r>
              <a:rPr lang="en-US" sz="2000" dirty="0" err="1"/>
              <a:t>Leib</a:t>
            </a:r>
            <a:endParaRPr lang="en-US" sz="2000" dirty="0"/>
          </a:p>
          <a:p>
            <a:pPr marL="0" indent="0">
              <a:buNone/>
            </a:pPr>
            <a:r>
              <a:rPr lang="en-US" sz="2000" dirty="0"/>
              <a:t>Yuval </a:t>
            </a:r>
            <a:r>
              <a:rPr lang="en-US" sz="2000" dirty="0" err="1"/>
              <a:t>Yacov</a:t>
            </a:r>
            <a:r>
              <a:rPr lang="en-US" sz="2000" dirty="0"/>
              <a:t> Said</a:t>
            </a:r>
          </a:p>
        </p:txBody>
      </p:sp>
    </p:spTree>
    <p:extLst>
      <p:ext uri="{BB962C8B-B14F-4D97-AF65-F5344CB8AC3E}">
        <p14:creationId xmlns:p14="http://schemas.microsoft.com/office/powerpoint/2010/main" val="2273471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1086643" y="431999"/>
            <a:ext cx="10018713" cy="789039"/>
          </a:xfrm>
        </p:spPr>
        <p:txBody>
          <a:bodyPr>
            <a:normAutofit/>
          </a:bodyPr>
          <a:lstStyle/>
          <a:p>
            <a:r>
              <a:rPr lang="en-US" b="1" dirty="0">
                <a:latin typeface="Poppins" panose="00000500000000000000" pitchFamily="2" charset="0"/>
                <a:cs typeface="Poppins" panose="00000500000000000000" pitchFamily="2" charset="0"/>
              </a:rPr>
              <a:t>AWS services </a:t>
            </a:r>
          </a:p>
        </p:txBody>
      </p:sp>
      <p:sp>
        <p:nvSpPr>
          <p:cNvPr id="15" name="TextBox 14">
            <a:extLst>
              <a:ext uri="{FF2B5EF4-FFF2-40B4-BE49-F238E27FC236}">
                <a16:creationId xmlns:a16="http://schemas.microsoft.com/office/drawing/2014/main" id="{4355FAA6-4B13-BB88-409A-3D50FE3E350C}"/>
              </a:ext>
            </a:extLst>
          </p:cNvPr>
          <p:cNvSpPr txBox="1"/>
          <p:nvPr/>
        </p:nvSpPr>
        <p:spPr>
          <a:xfrm>
            <a:off x="3169210" y="1392062"/>
            <a:ext cx="8417740" cy="5355312"/>
          </a:xfrm>
          <a:prstGeom prst="rect">
            <a:avLst/>
          </a:prstGeom>
          <a:noFill/>
        </p:spPr>
        <p:txBody>
          <a:bodyPr wrap="square">
            <a:spAutoFit/>
          </a:bodyPr>
          <a:lstStyle/>
          <a:p>
            <a:r>
              <a:rPr lang="en-US" b="0" i="0" u="sng" dirty="0">
                <a:effectLst/>
                <a:latin typeface="Poppins" panose="00000500000000000000" pitchFamily="2" charset="0"/>
                <a:cs typeface="Poppins" panose="00000500000000000000" pitchFamily="2" charset="0"/>
              </a:rPr>
              <a:t>IoT Core</a:t>
            </a:r>
            <a:r>
              <a:rPr lang="en-US" b="0" i="0" dirty="0">
                <a:effectLst/>
                <a:latin typeface="Poppins" panose="00000500000000000000" pitchFamily="2" charset="0"/>
                <a:cs typeface="Poppins" panose="00000500000000000000" pitchFamily="2" charset="0"/>
              </a:rPr>
              <a:t> - securely connects IoT devices to the cloud, enabling communication, management, and integration with other AWS services.</a:t>
            </a:r>
          </a:p>
          <a:p>
            <a:endParaRPr lang="en-US" b="0" i="0" dirty="0">
              <a:effectLst/>
              <a:latin typeface="Poppins" panose="00000500000000000000" pitchFamily="2" charset="0"/>
              <a:cs typeface="Poppins" panose="00000500000000000000" pitchFamily="2" charset="0"/>
            </a:endParaRPr>
          </a:p>
          <a:p>
            <a:r>
              <a:rPr lang="en-US" b="0" i="0" u="sng" dirty="0">
                <a:solidFill>
                  <a:srgbClr val="202124"/>
                </a:solidFill>
                <a:effectLst/>
                <a:latin typeface="Poppins" panose="00000500000000000000" pitchFamily="2" charset="0"/>
                <a:cs typeface="Poppins" panose="00000500000000000000" pitchFamily="2" charset="0"/>
              </a:rPr>
              <a:t>AWS Lambda </a:t>
            </a:r>
            <a:r>
              <a:rPr lang="en-US" b="0" i="0" dirty="0">
                <a:solidFill>
                  <a:srgbClr val="202124"/>
                </a:solidFill>
                <a:effectLst/>
                <a:latin typeface="Poppins" panose="00000500000000000000" pitchFamily="2" charset="0"/>
                <a:cs typeface="Poppins" panose="00000500000000000000" pitchFamily="2" charset="0"/>
              </a:rPr>
              <a:t>- is </a:t>
            </a:r>
            <a:r>
              <a:rPr lang="en-US" b="0" i="0" dirty="0">
                <a:solidFill>
                  <a:srgbClr val="040C28"/>
                </a:solidFill>
                <a:effectLst/>
                <a:latin typeface="Poppins" panose="00000500000000000000" pitchFamily="2" charset="0"/>
                <a:cs typeface="Poppins" panose="00000500000000000000" pitchFamily="2" charset="0"/>
              </a:rPr>
              <a:t>a serverless compute service that runs your code in response to events and automatically manages the underlying compute resources for you</a:t>
            </a:r>
            <a:r>
              <a:rPr lang="en-US" b="0" i="0" dirty="0">
                <a:solidFill>
                  <a:srgbClr val="202124"/>
                </a:solidFill>
                <a:effectLst/>
                <a:latin typeface="Poppins" panose="00000500000000000000" pitchFamily="2" charset="0"/>
                <a:cs typeface="Poppins" panose="00000500000000000000" pitchFamily="2" charset="0"/>
              </a:rPr>
              <a:t>.</a:t>
            </a:r>
          </a:p>
          <a:p>
            <a:endParaRPr lang="en-US" b="0" i="0" dirty="0">
              <a:solidFill>
                <a:srgbClr val="202124"/>
              </a:solidFill>
              <a:effectLst/>
              <a:latin typeface="Poppins" panose="00000500000000000000" pitchFamily="2" charset="0"/>
              <a:cs typeface="Poppins" panose="00000500000000000000" pitchFamily="2" charset="0"/>
            </a:endParaRPr>
          </a:p>
          <a:p>
            <a:r>
              <a:rPr lang="en-US" b="0" i="0" u="sng" dirty="0">
                <a:effectLst/>
                <a:latin typeface="Poppins" panose="00000500000000000000" pitchFamily="2" charset="0"/>
                <a:cs typeface="Poppins" panose="00000500000000000000" pitchFamily="2" charset="0"/>
              </a:rPr>
              <a:t>Amazon </a:t>
            </a:r>
            <a:r>
              <a:rPr lang="en-US" b="0" i="0" u="sng" dirty="0" err="1">
                <a:effectLst/>
                <a:latin typeface="Poppins" panose="00000500000000000000" pitchFamily="2" charset="0"/>
                <a:cs typeface="Poppins" panose="00000500000000000000" pitchFamily="2" charset="0"/>
              </a:rPr>
              <a:t>TimeStream</a:t>
            </a:r>
            <a:r>
              <a:rPr lang="en-US" b="0" i="0" dirty="0">
                <a:effectLst/>
                <a:latin typeface="Poppins" panose="00000500000000000000" pitchFamily="2" charset="0"/>
                <a:cs typeface="Poppins" panose="00000500000000000000" pitchFamily="2" charset="0"/>
              </a:rPr>
              <a:t> - managed time-series database service, optimized for storing and analyzing time-stamped data at scale.</a:t>
            </a:r>
          </a:p>
          <a:p>
            <a:br>
              <a:rPr lang="en-US" b="0" i="0" u="sng" dirty="0">
                <a:effectLst/>
                <a:latin typeface="Poppins" panose="00000500000000000000" pitchFamily="2" charset="0"/>
                <a:cs typeface="Poppins" panose="00000500000000000000" pitchFamily="2" charset="0"/>
              </a:rPr>
            </a:br>
            <a:r>
              <a:rPr lang="en-US" b="0" i="0" u="sng" dirty="0">
                <a:effectLst/>
                <a:latin typeface="Poppins" panose="00000500000000000000" pitchFamily="2" charset="0"/>
                <a:cs typeface="Poppins" panose="00000500000000000000" pitchFamily="2" charset="0"/>
              </a:rPr>
              <a:t>Amazon Grafana </a:t>
            </a:r>
            <a:r>
              <a:rPr lang="en-US" b="0" i="0" dirty="0">
                <a:effectLst/>
                <a:latin typeface="Poppins" panose="00000500000000000000" pitchFamily="2" charset="0"/>
                <a:cs typeface="Poppins" panose="00000500000000000000" pitchFamily="2" charset="0"/>
              </a:rPr>
              <a:t>- visualization tool that transforms data into insightful graphs and charts, aiding in data analysis and visualization.</a:t>
            </a:r>
            <a:endParaRPr lang="en-IL" dirty="0">
              <a:latin typeface="Poppins" panose="00000500000000000000" pitchFamily="2" charset="0"/>
              <a:cs typeface="Poppins" panose="00000500000000000000" pitchFamily="2" charset="0"/>
            </a:endParaRPr>
          </a:p>
          <a:p>
            <a:endParaRPr lang="en-IL" u="sng" dirty="0">
              <a:latin typeface="Poppins" panose="00000500000000000000" pitchFamily="2" charset="0"/>
              <a:cs typeface="Poppins" panose="00000500000000000000" pitchFamily="2" charset="0"/>
            </a:endParaRPr>
          </a:p>
          <a:p>
            <a:r>
              <a:rPr lang="en-US" b="0" i="0" u="sng" dirty="0">
                <a:effectLst/>
                <a:latin typeface="Poppins" panose="00000500000000000000" pitchFamily="2" charset="0"/>
                <a:cs typeface="Poppins" panose="00000500000000000000" pitchFamily="2" charset="0"/>
              </a:rPr>
              <a:t>Amazon Simple Notification Service </a:t>
            </a:r>
            <a:r>
              <a:rPr lang="en-US" b="0" i="0" dirty="0">
                <a:effectLst/>
                <a:latin typeface="Poppins" panose="00000500000000000000" pitchFamily="2" charset="0"/>
                <a:cs typeface="Poppins" panose="00000500000000000000" pitchFamily="2" charset="0"/>
              </a:rPr>
              <a:t>- managed messaging service by AWS that sends notifications to various endpoints like mobile devices and email.</a:t>
            </a:r>
          </a:p>
          <a:p>
            <a:br>
              <a:rPr lang="en-US" b="0" i="0" dirty="0">
                <a:effectLst/>
                <a:latin typeface="Poppins" panose="00000500000000000000" pitchFamily="2" charset="0"/>
                <a:cs typeface="Poppins" panose="00000500000000000000" pitchFamily="2" charset="0"/>
              </a:rPr>
            </a:br>
            <a:endParaRPr lang="en-US" b="0" i="0" dirty="0">
              <a:effectLst/>
              <a:latin typeface="Poppins" panose="00000500000000000000" pitchFamily="2" charset="0"/>
              <a:cs typeface="Poppins" panose="00000500000000000000" pitchFamily="2" charset="0"/>
            </a:endParaRPr>
          </a:p>
          <a:p>
            <a:endParaRPr lang="en-IL" dirty="0">
              <a:latin typeface="Poppins" panose="00000500000000000000" pitchFamily="2" charset="0"/>
              <a:cs typeface="Poppins" panose="00000500000000000000" pitchFamily="2" charset="0"/>
            </a:endParaRPr>
          </a:p>
        </p:txBody>
      </p:sp>
      <p:pic>
        <p:nvPicPr>
          <p:cNvPr id="7" name="Graphic 24" descr="Amazon Simple Notification Service (Amazon SNS) service icon.">
            <a:extLst>
              <a:ext uri="{FF2B5EF4-FFF2-40B4-BE49-F238E27FC236}">
                <a16:creationId xmlns:a16="http://schemas.microsoft.com/office/drawing/2014/main" id="{5274A1E9-3C50-034E-9375-DCEB46FBCB63}"/>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2276086" y="512827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10" descr="AWS Lambda service icon.">
            <a:extLst>
              <a:ext uri="{FF2B5EF4-FFF2-40B4-BE49-F238E27FC236}">
                <a16:creationId xmlns:a16="http://schemas.microsoft.com/office/drawing/2014/main" id="{558134B1-4247-01AE-4170-D7FD11A85176}"/>
              </a:ext>
            </a:extLst>
          </p:cNvPr>
          <p:cNvPicPr>
            <a:picLocks noChangeAspect="1" noChangeArrowheads="1"/>
          </p:cNvPicPr>
          <p:nvPr/>
        </p:nvPicPr>
        <p:blipFill>
          <a:blip r:embed="rId5">
            <a:extLst>
              <a:ext uri="{96DAC541-7B7A-43D3-8B79-37D633B846F1}">
                <asvg:svgBlip xmlns:asvg="http://schemas.microsoft.com/office/drawing/2016/SVG/main" r:embed="rId6"/>
              </a:ext>
            </a:extLst>
          </a:blip>
          <a:srcRect/>
          <a:stretch/>
        </p:blipFill>
        <p:spPr bwMode="auto">
          <a:xfrm>
            <a:off x="2276086" y="2307110"/>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19" descr="Amazon Timestream service icon.">
            <a:extLst>
              <a:ext uri="{FF2B5EF4-FFF2-40B4-BE49-F238E27FC236}">
                <a16:creationId xmlns:a16="http://schemas.microsoft.com/office/drawing/2014/main" id="{0153164E-0DBC-0F75-5E0D-3E455D457E6C}"/>
              </a:ext>
            </a:extLst>
          </p:cNvPr>
          <p:cNvPicPr>
            <a:picLocks noChangeAspect="1" noChangeArrowheads="1"/>
          </p:cNvPicPr>
          <p:nvPr/>
        </p:nvPicPr>
        <p:blipFill>
          <a:blip r:embed="rId7">
            <a:extLst>
              <a:ext uri="{96DAC541-7B7A-43D3-8B79-37D633B846F1}">
                <asvg:svgBlip xmlns:asvg="http://schemas.microsoft.com/office/drawing/2016/SVG/main" r:embed="rId8"/>
              </a:ext>
            </a:extLst>
          </a:blip>
          <a:srcRect/>
          <a:stretch/>
        </p:blipFill>
        <p:spPr bwMode="auto">
          <a:xfrm>
            <a:off x="2276086" y="3245329"/>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Graphic 6" descr="AWS IoT Core service icon.">
            <a:extLst>
              <a:ext uri="{FF2B5EF4-FFF2-40B4-BE49-F238E27FC236}">
                <a16:creationId xmlns:a16="http://schemas.microsoft.com/office/drawing/2014/main" id="{FD76E885-2E65-BE4F-31C9-CC5B9EBA1B9E}"/>
              </a:ext>
            </a:extLst>
          </p:cNvPr>
          <p:cNvPicPr>
            <a:picLocks noChangeAspect="1" noChangeArrowheads="1"/>
          </p:cNvPicPr>
          <p:nvPr/>
        </p:nvPicPr>
        <p:blipFill>
          <a:blip r:embed="rId9">
            <a:extLst>
              <a:ext uri="{96DAC541-7B7A-43D3-8B79-37D633B846F1}">
                <asvg:svgBlip xmlns:asvg="http://schemas.microsoft.com/office/drawing/2016/SVG/main" r:embed="rId10"/>
              </a:ext>
            </a:extLst>
          </a:blip>
          <a:srcRect/>
          <a:stretch/>
        </p:blipFill>
        <p:spPr bwMode="auto">
          <a:xfrm>
            <a:off x="2276086" y="1348721"/>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Graphic 13" descr="Amazon Managed Grafana service icon.">
            <a:extLst>
              <a:ext uri="{FF2B5EF4-FFF2-40B4-BE49-F238E27FC236}">
                <a16:creationId xmlns:a16="http://schemas.microsoft.com/office/drawing/2014/main" id="{CDAB8204-E0EA-F8D3-FB8E-1818CBE7F5B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276086" y="4183548"/>
            <a:ext cx="762000" cy="762000"/>
          </a:xfrm>
          <a:prstGeom prst="rect">
            <a:avLst/>
          </a:prstGeom>
        </p:spPr>
      </p:pic>
    </p:spTree>
    <p:extLst>
      <p:ext uri="{BB962C8B-B14F-4D97-AF65-F5344CB8AC3E}">
        <p14:creationId xmlns:p14="http://schemas.microsoft.com/office/powerpoint/2010/main" val="2546071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80CC318-507E-311D-A454-EEAFBE84449B}"/>
              </a:ext>
            </a:extLst>
          </p:cNvPr>
          <p:cNvSpPr>
            <a:spLocks noGrp="1"/>
          </p:cNvSpPr>
          <p:nvPr>
            <p:ph type="title"/>
          </p:nvPr>
        </p:nvSpPr>
        <p:spPr>
          <a:xfrm>
            <a:off x="1484310" y="370471"/>
            <a:ext cx="10018713" cy="1752599"/>
          </a:xfrm>
        </p:spPr>
        <p:txBody>
          <a:bodyPr/>
          <a:lstStyle/>
          <a:p>
            <a:r>
              <a:rPr lang="en-US" sz="2900" b="1" dirty="0">
                <a:latin typeface="Poppins" panose="00000500000000000000" pitchFamily="2" charset="0"/>
                <a:cs typeface="Poppins" panose="00000500000000000000" pitchFamily="2" charset="0"/>
              </a:rPr>
              <a:t>AWS architecture</a:t>
            </a:r>
            <a:endParaRPr lang="en-IL" sz="2900" b="1" dirty="0">
              <a:latin typeface="Poppins" panose="00000500000000000000" pitchFamily="2" charset="0"/>
              <a:cs typeface="Poppins" panose="00000500000000000000" pitchFamily="2" charset="0"/>
            </a:endParaRPr>
          </a:p>
        </p:txBody>
      </p:sp>
      <p:pic>
        <p:nvPicPr>
          <p:cNvPr id="21" name="Graphic 20">
            <a:extLst>
              <a:ext uri="{FF2B5EF4-FFF2-40B4-BE49-F238E27FC236}">
                <a16:creationId xmlns:a16="http://schemas.microsoft.com/office/drawing/2014/main" id="{AA80E60A-684F-716B-A751-1F99286193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2441" y="2123070"/>
            <a:ext cx="11142452" cy="3883359"/>
          </a:xfrm>
          <a:prstGeom prst="rect">
            <a:avLst/>
          </a:prstGeom>
        </p:spPr>
      </p:pic>
    </p:spTree>
    <p:extLst>
      <p:ext uri="{BB962C8B-B14F-4D97-AF65-F5344CB8AC3E}">
        <p14:creationId xmlns:p14="http://schemas.microsoft.com/office/powerpoint/2010/main" val="1407387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hand holding a phone and a box with a number&#10;&#10;Description automatically generated">
            <a:extLst>
              <a:ext uri="{FF2B5EF4-FFF2-40B4-BE49-F238E27FC236}">
                <a16:creationId xmlns:a16="http://schemas.microsoft.com/office/drawing/2014/main" id="{B90D03F1-1537-E38D-F11D-92C6D75B40AE}"/>
              </a:ext>
            </a:extLst>
          </p:cNvPr>
          <p:cNvPicPr>
            <a:picLocks noChangeAspect="1"/>
          </p:cNvPicPr>
          <p:nvPr/>
        </p:nvPicPr>
        <p:blipFill>
          <a:blip r:embed="rId2">
            <a:duotone>
              <a:prstClr val="black"/>
              <a:srgbClr val="F7F7F7">
                <a:tint val="45000"/>
                <a:satMod val="400000"/>
              </a:srgbClr>
            </a:duotone>
            <a:extLst>
              <a:ext uri="{BEBA8EAE-BF5A-486C-A8C5-ECC9F3942E4B}">
                <a14:imgProps xmlns:a14="http://schemas.microsoft.com/office/drawing/2010/main">
                  <a14:imgLayer r:embed="rId3">
                    <a14:imgEffect>
                      <a14:backgroundRemoval t="9959" b="92116" l="7422" r="94336">
                        <a14:foregroundMark x1="11133" y1="17427" x2="11133" y2="17427"/>
                        <a14:foregroundMark x1="12305" y1="38589" x2="12305" y2="38589"/>
                        <a14:foregroundMark x1="13477" y1="44813" x2="13477" y2="44813"/>
                        <a14:foregroundMark x1="13672" y1="52282" x2="13672" y2="52282"/>
                        <a14:foregroundMark x1="19141" y1="60996" x2="19141" y2="60996"/>
                        <a14:foregroundMark x1="11133" y1="89212" x2="11133" y2="89212"/>
                        <a14:foregroundMark x1="10352" y1="86722" x2="10352" y2="86722"/>
                        <a14:foregroundMark x1="11719" y1="75934" x2="13867" y2="83402"/>
                        <a14:foregroundMark x1="14433" y1="67635" x2="14258" y2="66805"/>
                        <a14:foregroundMark x1="17578" y1="82573" x2="17149" y2="80535"/>
                        <a14:foregroundMark x1="19922" y1="82988" x2="19922" y2="82988"/>
                        <a14:foregroundMark x1="7576" y1="77049" x2="8594" y2="73444"/>
                        <a14:foregroundMark x1="9766" y1="83402" x2="9766" y2="83402"/>
                        <a14:foregroundMark x1="14063" y1="77178" x2="14063" y2="77178"/>
                        <a14:foregroundMark x1="15625" y1="77593" x2="15625" y2="77593"/>
                        <a14:foregroundMark x1="15430" y1="75519" x2="16602" y2="81328"/>
                        <a14:foregroundMark x1="44922" y1="53942" x2="44922" y2="53942"/>
                        <a14:foregroundMark x1="49023" y1="17842" x2="49023" y2="17842"/>
                        <a14:foregroundMark x1="82813" y1="12448" x2="82813" y2="12448"/>
                        <a14:foregroundMark x1="81836" y1="35685" x2="81836" y2="35685"/>
                        <a14:foregroundMark x1="91406" y1="80913" x2="91406" y2="80913"/>
                        <a14:foregroundMark x1="94336" y1="85062" x2="94336" y2="85062"/>
                        <a14:foregroundMark x1="90625" y1="88797" x2="90625" y2="88797"/>
                        <a14:foregroundMark x1="77148" y1="88797" x2="77148" y2="88797"/>
                        <a14:foregroundMark x1="77539" y1="77593" x2="77539" y2="77593"/>
                        <a14:foregroundMark x1="79688" y1="73029" x2="76758" y2="79253"/>
                        <a14:foregroundMark x1="73633" y1="82988" x2="73633" y2="82988"/>
                        <a14:foregroundMark x1="49805" y1="72199" x2="49805" y2="72199"/>
                        <a14:foregroundMark x1="44727" y1="80083" x2="44727" y2="80083"/>
                        <a14:foregroundMark x1="45117" y1="82158" x2="45117" y2="82158"/>
                        <a14:foregroundMark x1="43750" y1="75934" x2="43750" y2="75934"/>
                        <a14:foregroundMark x1="43359" y1="72614" x2="43359" y2="72614"/>
                        <a14:foregroundMark x1="43555" y1="66805" x2="46484" y2="74689"/>
                        <a14:foregroundMark x1="48828" y1="44398" x2="48828" y2="44398"/>
                        <a14:foregroundMark x1="44922" y1="38589" x2="52148" y2="52282"/>
                        <a14:foregroundMark x1="52148" y1="52282" x2="44922" y2="39004"/>
                        <a14:foregroundMark x1="48828" y1="36929" x2="48828" y2="38174"/>
                        <a14:foregroundMark x1="48828" y1="34855" x2="48828" y2="34855"/>
                        <a14:foregroundMark x1="46289" y1="38589" x2="46289" y2="38589"/>
                        <a14:foregroundMark x1="86523" y1="51452" x2="86523" y2="51452"/>
                        <a14:foregroundMark x1="13477" y1="92116" x2="7617" y2="77178"/>
                        <a14:backgroundMark x1="16992" y1="71369" x2="16992" y2="71369"/>
                        <a14:backgroundMark x1="15234" y1="68050" x2="16995" y2="74172"/>
                        <a14:backgroundMark x1="14453" y1="67635" x2="14453" y2="67635"/>
                        <a14:backgroundMark x1="14453" y1="67635" x2="15039" y2="69295"/>
                        <a14:backgroundMark x1="7971" y1="83402" x2="8789" y2="86722"/>
                        <a14:backgroundMark x1="6641" y1="78008" x2="7971" y2="83402"/>
                        <a14:backgroundMark x1="48047" y1="38174" x2="48047" y2="38174"/>
                        <a14:backgroundMark x1="48047" y1="35270" x2="48047" y2="35270"/>
                        <a14:backgroundMark x1="48242" y1="35270" x2="48242" y2="35270"/>
                        <a14:backgroundMark x1="48438" y1="34855" x2="48438" y2="36929"/>
                        <a14:backgroundMark x1="48438" y1="34440" x2="48438" y2="34855"/>
                        <a14:backgroundMark x1="48438" y1="38174" x2="48438" y2="38174"/>
                      </a14:backgroundRemoval>
                    </a14:imgEffect>
                    <a14:imgEffect>
                      <a14:sharpenSoften amount="25000"/>
                    </a14:imgEffect>
                    <a14:imgEffect>
                      <a14:colorTemperature colorTemp="11200"/>
                    </a14:imgEffect>
                    <a14:imgEffect>
                      <a14:saturation sat="20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60510" y="2415654"/>
            <a:ext cx="5938476" cy="2783661"/>
          </a:xfrm>
          <a:prstGeom prst="rect">
            <a:avLst/>
          </a:prstGeom>
          <a:ln>
            <a:noFill/>
          </a:ln>
          <a:effectLst>
            <a:softEdge rad="0"/>
          </a:effectLst>
        </p:spPr>
      </p:pic>
      <p:sp>
        <p:nvSpPr>
          <p:cNvPr id="5" name="Title 1">
            <a:extLst>
              <a:ext uri="{FF2B5EF4-FFF2-40B4-BE49-F238E27FC236}">
                <a16:creationId xmlns:a16="http://schemas.microsoft.com/office/drawing/2014/main" id="{0805CCF3-FDDD-D3C9-C1FC-1C793DD0852E}"/>
              </a:ext>
            </a:extLst>
          </p:cNvPr>
          <p:cNvSpPr txBox="1">
            <a:spLocks/>
          </p:cNvSpPr>
          <p:nvPr/>
        </p:nvSpPr>
        <p:spPr>
          <a:xfrm>
            <a:off x="2692831" y="705868"/>
            <a:ext cx="2889965" cy="789039"/>
          </a:xfrm>
          <a:prstGeom prst="rect">
            <a:avLst/>
          </a:prstGeom>
          <a:effectLst/>
        </p:spPr>
        <p:txBody>
          <a:bodyPr vert="horz" lIns="91440" tIns="45720" rIns="91440" bIns="45720" rtlCol="0" anchor="b">
            <a:normAutofit fontScale="925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latin typeface="Poppins" panose="00000500000000000000" pitchFamily="2" charset="0"/>
                <a:cs typeface="Poppins" panose="00000500000000000000" pitchFamily="2" charset="0"/>
              </a:rPr>
              <a:t>Flow chart</a:t>
            </a:r>
          </a:p>
        </p:txBody>
      </p:sp>
      <p:pic>
        <p:nvPicPr>
          <p:cNvPr id="6" name="Graphic 5">
            <a:extLst>
              <a:ext uri="{FF2B5EF4-FFF2-40B4-BE49-F238E27FC236}">
                <a16:creationId xmlns:a16="http://schemas.microsoft.com/office/drawing/2014/main" id="{E497F374-3C65-1216-099E-8922A2A36BA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0635" t="25714" r="16984" b="3810"/>
          <a:stretch/>
        </p:blipFill>
        <p:spPr>
          <a:xfrm>
            <a:off x="6096000" y="96769"/>
            <a:ext cx="6096000" cy="6664461"/>
          </a:xfrm>
          <a:prstGeom prst="rect">
            <a:avLst/>
          </a:prstGeom>
        </p:spPr>
      </p:pic>
    </p:spTree>
    <p:extLst>
      <p:ext uri="{BB962C8B-B14F-4D97-AF65-F5344CB8AC3E}">
        <p14:creationId xmlns:p14="http://schemas.microsoft.com/office/powerpoint/2010/main" val="2269236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60ACC13-B825-49F3-93DE-C8B8F2FA37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12" name="Freeform 6">
              <a:extLst>
                <a:ext uri="{FF2B5EF4-FFF2-40B4-BE49-F238E27FC236}">
                  <a16:creationId xmlns:a16="http://schemas.microsoft.com/office/drawing/2014/main" id="{F947B31F-CA03-4793-845D-FD86BABC1A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13" name="Freeform 7">
              <a:extLst>
                <a:ext uri="{FF2B5EF4-FFF2-40B4-BE49-F238E27FC236}">
                  <a16:creationId xmlns:a16="http://schemas.microsoft.com/office/drawing/2014/main" id="{DCDDE94D-F78C-4A48-AEA6-E922FC99A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14" name="Freeform 8">
              <a:extLst>
                <a:ext uri="{FF2B5EF4-FFF2-40B4-BE49-F238E27FC236}">
                  <a16:creationId xmlns:a16="http://schemas.microsoft.com/office/drawing/2014/main" id="{3445A886-F3CA-4DE4-90D7-535F9707B7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15" name="Freeform 9">
              <a:extLst>
                <a:ext uri="{FF2B5EF4-FFF2-40B4-BE49-F238E27FC236}">
                  <a16:creationId xmlns:a16="http://schemas.microsoft.com/office/drawing/2014/main" id="{A8999CB6-C053-418B-AE37-E470804D25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16" name="Freeform 10">
              <a:extLst>
                <a:ext uri="{FF2B5EF4-FFF2-40B4-BE49-F238E27FC236}">
                  <a16:creationId xmlns:a16="http://schemas.microsoft.com/office/drawing/2014/main" id="{81EA3E26-BFCD-4396-AE8A-2A9828BFFB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17" name="Freeform 11">
              <a:extLst>
                <a:ext uri="{FF2B5EF4-FFF2-40B4-BE49-F238E27FC236}">
                  <a16:creationId xmlns:a16="http://schemas.microsoft.com/office/drawing/2014/main" id="{5F9BC582-73A6-4D8A-8738-E36476489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useBgFill="1">
        <p:nvSpPr>
          <p:cNvPr id="19" name="Rectangle 1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90265" y="-12875"/>
            <a:ext cx="2604396" cy="6890194"/>
            <a:chOff x="2199787" y="-12875"/>
            <a:chExt cx="2679011" cy="6890194"/>
          </a:xfrm>
        </p:grpSpPr>
        <p:sp useBgFill="1">
          <p:nvSpPr>
            <p:cNvPr id="2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60612" y="0"/>
            <a:ext cx="2436813" cy="6858001"/>
            <a:chOff x="1320800" y="0"/>
            <a:chExt cx="2436813" cy="6858001"/>
          </a:xfrm>
        </p:grpSpPr>
        <p:sp>
          <p:nvSpPr>
            <p:cNvPr id="2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2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2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2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3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3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p:nvSpPr>
          <p:cNvPr id="4" name="Title 1">
            <a:extLst>
              <a:ext uri="{FF2B5EF4-FFF2-40B4-BE49-F238E27FC236}">
                <a16:creationId xmlns:a16="http://schemas.microsoft.com/office/drawing/2014/main" id="{43FA3D0B-B694-43D9-4F32-E755BD16F522}"/>
              </a:ext>
            </a:extLst>
          </p:cNvPr>
          <p:cNvSpPr txBox="1">
            <a:spLocks/>
          </p:cNvSpPr>
          <p:nvPr/>
        </p:nvSpPr>
        <p:spPr>
          <a:xfrm>
            <a:off x="3903166" y="155474"/>
            <a:ext cx="7345891" cy="1413933"/>
          </a:xfrm>
          <a:prstGeom prst="rect">
            <a:avLst/>
          </a:prstGeom>
        </p:spPr>
        <p:txBody>
          <a:bodyPr vert="horz" lIns="91440" tIns="45720" rIns="91440" bIns="45720" rtlCol="0" anchor="ctr">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spcAft>
                <a:spcPts val="600"/>
              </a:spcAft>
            </a:pPr>
            <a:r>
              <a:rPr lang="en-US" sz="4000" b="1" dirty="0"/>
              <a:t>Security</a:t>
            </a:r>
          </a:p>
        </p:txBody>
      </p:sp>
      <p:pic>
        <p:nvPicPr>
          <p:cNvPr id="7" name="Picture 6" descr="Transparent padlock">
            <a:extLst>
              <a:ext uri="{FF2B5EF4-FFF2-40B4-BE49-F238E27FC236}">
                <a16:creationId xmlns:a16="http://schemas.microsoft.com/office/drawing/2014/main" id="{DA7224E7-24B0-CF6E-CFBE-7D5A5781F126}"/>
              </a:ext>
            </a:extLst>
          </p:cNvPr>
          <p:cNvPicPr>
            <a:picLocks noChangeAspect="1"/>
          </p:cNvPicPr>
          <p:nvPr/>
        </p:nvPicPr>
        <p:blipFill rotWithShape="1">
          <a:blip r:embed="rId4"/>
          <a:srcRect l="20555" r="46408" b="2"/>
          <a:stretch/>
        </p:blipFill>
        <p:spPr>
          <a:xfrm>
            <a:off x="20" y="10"/>
            <a:ext cx="3459143"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5" name="TextBox 4">
            <a:extLst>
              <a:ext uri="{FF2B5EF4-FFF2-40B4-BE49-F238E27FC236}">
                <a16:creationId xmlns:a16="http://schemas.microsoft.com/office/drawing/2014/main" id="{151B06CC-E19B-DFC1-6491-C8C6DAD1458F}"/>
              </a:ext>
            </a:extLst>
          </p:cNvPr>
          <p:cNvSpPr txBox="1"/>
          <p:nvPr/>
        </p:nvSpPr>
        <p:spPr>
          <a:xfrm>
            <a:off x="3843866" y="1695451"/>
            <a:ext cx="7890933" cy="4095750"/>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1">
                  <a:lumMod val="75000"/>
                </a:schemeClr>
              </a:buClr>
              <a:buSzPct val="145000"/>
            </a:pPr>
            <a:r>
              <a:rPr lang="en-US" b="1" dirty="0"/>
              <a:t>Security Measures Implemented</a:t>
            </a:r>
          </a:p>
          <a:p>
            <a:pPr>
              <a:lnSpc>
                <a:spcPct val="90000"/>
              </a:lnSpc>
              <a:spcBef>
                <a:spcPct val="20000"/>
              </a:spcBef>
              <a:spcAft>
                <a:spcPts val="600"/>
              </a:spcAft>
              <a:buClr>
                <a:schemeClr val="accent1">
                  <a:lumMod val="75000"/>
                </a:schemeClr>
              </a:buClr>
              <a:buSzPct val="145000"/>
            </a:pPr>
            <a:r>
              <a:rPr lang="en-US" sz="1400" dirty="0"/>
              <a:t>ESP32:</a:t>
            </a:r>
          </a:p>
          <a:p>
            <a:pPr marL="285750" indent="-285750">
              <a:lnSpc>
                <a:spcPct val="90000"/>
              </a:lnSpc>
              <a:spcBef>
                <a:spcPct val="20000"/>
              </a:spcBef>
              <a:spcAft>
                <a:spcPts val="600"/>
              </a:spcAft>
              <a:buClr>
                <a:schemeClr val="accent1">
                  <a:lumMod val="75000"/>
                </a:schemeClr>
              </a:buClr>
              <a:buSzPct val="145000"/>
              <a:buFont typeface="Arial"/>
              <a:buChar char="•"/>
            </a:pPr>
            <a:r>
              <a:rPr lang="en-US" sz="1400" dirty="0"/>
              <a:t>Utilization of "</a:t>
            </a:r>
            <a:r>
              <a:rPr lang="en-US" sz="1400" dirty="0" err="1"/>
              <a:t>secrets.h</a:t>
            </a:r>
            <a:r>
              <a:rPr lang="en-US" sz="1400" dirty="0"/>
              <a:t>": Sensitive information like </a:t>
            </a:r>
            <a:r>
              <a:rPr lang="en-US" sz="1400" dirty="0" err="1"/>
              <a:t>WiFi</a:t>
            </a:r>
            <a:r>
              <a:rPr lang="en-US" sz="1400" dirty="0"/>
              <a:t> credentials and AWS IoT details are stored in a separate header file, enhancing security and preventing inadvertent exposure.</a:t>
            </a:r>
          </a:p>
          <a:p>
            <a:pPr marL="285750" indent="-285750">
              <a:lnSpc>
                <a:spcPct val="90000"/>
              </a:lnSpc>
              <a:spcBef>
                <a:spcPct val="20000"/>
              </a:spcBef>
              <a:spcAft>
                <a:spcPts val="600"/>
              </a:spcAft>
              <a:buClr>
                <a:schemeClr val="accent1">
                  <a:lumMod val="75000"/>
                </a:schemeClr>
              </a:buClr>
              <a:buSzPct val="145000"/>
              <a:buFont typeface="Arial"/>
              <a:buChar char="•"/>
            </a:pPr>
            <a:r>
              <a:rPr lang="en-US" sz="1400" dirty="0"/>
              <a:t>Security Protocols: MQTT over TLS ensures encrypted data transmission, while X.509 authentication mechanisms further bolster security.</a:t>
            </a:r>
          </a:p>
          <a:p>
            <a:pPr>
              <a:lnSpc>
                <a:spcPct val="90000"/>
              </a:lnSpc>
              <a:spcBef>
                <a:spcPct val="20000"/>
              </a:spcBef>
              <a:spcAft>
                <a:spcPts val="600"/>
              </a:spcAft>
              <a:buClr>
                <a:schemeClr val="accent1">
                  <a:lumMod val="75000"/>
                </a:schemeClr>
              </a:buClr>
              <a:buSzPct val="145000"/>
            </a:pPr>
            <a:r>
              <a:rPr lang="en-US" sz="1400" dirty="0"/>
              <a:t>AWS Services:</a:t>
            </a:r>
          </a:p>
          <a:p>
            <a:pPr marL="285750" indent="-285750">
              <a:lnSpc>
                <a:spcPct val="90000"/>
              </a:lnSpc>
              <a:spcBef>
                <a:spcPct val="20000"/>
              </a:spcBef>
              <a:spcAft>
                <a:spcPts val="600"/>
              </a:spcAft>
              <a:buClr>
                <a:schemeClr val="accent1">
                  <a:lumMod val="75000"/>
                </a:schemeClr>
              </a:buClr>
              <a:buSzPct val="145000"/>
              <a:buFont typeface="Arial"/>
              <a:buChar char="•"/>
            </a:pPr>
            <a:r>
              <a:rPr lang="en-US" sz="1400" dirty="0"/>
              <a:t>AWS IAM Integration: AWS services in the IoT ecosystem leverage AWS Identity and Access Management (IAM) for robust security measures.</a:t>
            </a:r>
          </a:p>
          <a:p>
            <a:pPr marL="285750" indent="-285750">
              <a:lnSpc>
                <a:spcPct val="90000"/>
              </a:lnSpc>
              <a:spcBef>
                <a:spcPct val="20000"/>
              </a:spcBef>
              <a:spcAft>
                <a:spcPts val="600"/>
              </a:spcAft>
              <a:buClr>
                <a:schemeClr val="accent1">
                  <a:lumMod val="75000"/>
                </a:schemeClr>
              </a:buClr>
              <a:buSzPct val="145000"/>
              <a:buFont typeface="Arial"/>
              <a:buChar char="•"/>
            </a:pPr>
            <a:r>
              <a:rPr lang="en-US" sz="1400" dirty="0"/>
              <a:t>Fine-Grained Access Control: IAM provides granular access control, authentication mechanisms, and least privilege access across services like AWS Lambda, Amazon Timestream, Grafana, and AWS SNS.</a:t>
            </a:r>
          </a:p>
          <a:p>
            <a:pPr marL="285750" indent="-285750">
              <a:lnSpc>
                <a:spcPct val="90000"/>
              </a:lnSpc>
              <a:spcBef>
                <a:spcPct val="20000"/>
              </a:spcBef>
              <a:spcAft>
                <a:spcPts val="600"/>
              </a:spcAft>
              <a:buClr>
                <a:schemeClr val="accent1">
                  <a:lumMod val="75000"/>
                </a:schemeClr>
              </a:buClr>
              <a:buSzPct val="145000"/>
              <a:buFont typeface="Arial"/>
              <a:buChar char="•"/>
            </a:pPr>
            <a:r>
              <a:rPr lang="en-US" sz="1400" dirty="0"/>
              <a:t>Enhanced Security Posture: By enforcing IAM policies, only authorized entities can access and interact with the services, ensuring a heightened overall security posture.</a:t>
            </a:r>
          </a:p>
          <a:p>
            <a:pPr>
              <a:lnSpc>
                <a:spcPct val="90000"/>
              </a:lnSpc>
              <a:spcBef>
                <a:spcPct val="20000"/>
              </a:spcBef>
              <a:spcAft>
                <a:spcPts val="600"/>
              </a:spcAft>
              <a:buClr>
                <a:schemeClr val="accent1">
                  <a:lumMod val="75000"/>
                </a:schemeClr>
              </a:buClr>
              <a:buSzPct val="145000"/>
            </a:pPr>
            <a:r>
              <a:rPr lang="en-US" sz="1400" dirty="0"/>
              <a:t>These combined measures fortify the IoT project's security infrastructure, safeguarding sensitive data and interactions at both the device and cloud levels.</a:t>
            </a:r>
          </a:p>
          <a:p>
            <a:pPr>
              <a:lnSpc>
                <a:spcPct val="90000"/>
              </a:lnSpc>
              <a:spcBef>
                <a:spcPct val="20000"/>
              </a:spcBef>
              <a:spcAft>
                <a:spcPts val="600"/>
              </a:spcAft>
              <a:buClr>
                <a:schemeClr val="accent1">
                  <a:lumMod val="75000"/>
                </a:schemeClr>
              </a:buClr>
              <a:buSzPct val="145000"/>
              <a:buFont typeface="Arial"/>
              <a:buChar char="•"/>
            </a:pPr>
            <a:endParaRPr lang="en-US" sz="1100" dirty="0"/>
          </a:p>
        </p:txBody>
      </p:sp>
    </p:spTree>
    <p:extLst>
      <p:ext uri="{BB962C8B-B14F-4D97-AF65-F5344CB8AC3E}">
        <p14:creationId xmlns:p14="http://schemas.microsoft.com/office/powerpoint/2010/main" val="1689969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CC66E7-8453-E15B-86ED-140BA2EA05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30911"/>
            <a:ext cx="12399560" cy="4627089"/>
          </a:xfrm>
          <a:prstGeom prst="rect">
            <a:avLst/>
          </a:prstGeom>
        </p:spPr>
      </p:pic>
      <p:pic>
        <p:nvPicPr>
          <p:cNvPr id="4" name="Picture 3" descr="A circuit board with wires and a cable&#10;&#10;Description automatically generated">
            <a:extLst>
              <a:ext uri="{FF2B5EF4-FFF2-40B4-BE49-F238E27FC236}">
                <a16:creationId xmlns:a16="http://schemas.microsoft.com/office/drawing/2014/main" id="{D5564BCB-1176-4434-3BB2-E3B39161F7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914"/>
            <a:ext cx="3142106" cy="3002507"/>
          </a:xfrm>
          <a:prstGeom prst="rect">
            <a:avLst/>
          </a:prstGeom>
        </p:spPr>
      </p:pic>
      <p:pic>
        <p:nvPicPr>
          <p:cNvPr id="12" name="Content Placeholder 11" descr="A red toy truck with black wheels&#10;&#10;Description automatically generated">
            <a:extLst>
              <a:ext uri="{FF2B5EF4-FFF2-40B4-BE49-F238E27FC236}">
                <a16:creationId xmlns:a16="http://schemas.microsoft.com/office/drawing/2014/main" id="{EFA43FC1-D4A1-DEF1-9E27-71C121E7D41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161361" y="0"/>
            <a:ext cx="4030639" cy="3176337"/>
          </a:xfrm>
        </p:spPr>
      </p:pic>
      <p:sp>
        <p:nvSpPr>
          <p:cNvPr id="7" name="TextBox 6">
            <a:extLst>
              <a:ext uri="{FF2B5EF4-FFF2-40B4-BE49-F238E27FC236}">
                <a16:creationId xmlns:a16="http://schemas.microsoft.com/office/drawing/2014/main" id="{56252366-82EE-E65D-7504-4C845EC06577}"/>
              </a:ext>
            </a:extLst>
          </p:cNvPr>
          <p:cNvSpPr txBox="1"/>
          <p:nvPr/>
        </p:nvSpPr>
        <p:spPr>
          <a:xfrm>
            <a:off x="3396459" y="245337"/>
            <a:ext cx="6201294" cy="707886"/>
          </a:xfrm>
          <a:prstGeom prst="rect">
            <a:avLst/>
          </a:prstGeom>
          <a:noFill/>
        </p:spPr>
        <p:txBody>
          <a:bodyPr wrap="square">
            <a:spAutoFit/>
          </a:bodyPr>
          <a:lstStyle/>
          <a:p>
            <a:r>
              <a:rPr lang="en-US" sz="4000" b="1" dirty="0"/>
              <a:t>Results</a:t>
            </a:r>
            <a:endParaRPr lang="en-IL" sz="4000" dirty="0"/>
          </a:p>
        </p:txBody>
      </p:sp>
      <p:sp>
        <p:nvSpPr>
          <p:cNvPr id="8" name="TextBox 7">
            <a:extLst>
              <a:ext uri="{FF2B5EF4-FFF2-40B4-BE49-F238E27FC236}">
                <a16:creationId xmlns:a16="http://schemas.microsoft.com/office/drawing/2014/main" id="{BC1380E9-CD38-F0B4-C439-0ED4D2B2F317}"/>
              </a:ext>
            </a:extLst>
          </p:cNvPr>
          <p:cNvSpPr txBox="1"/>
          <p:nvPr/>
        </p:nvSpPr>
        <p:spPr>
          <a:xfrm>
            <a:off x="2850081" y="1969301"/>
            <a:ext cx="1952553" cy="261610"/>
          </a:xfrm>
          <a:prstGeom prst="rect">
            <a:avLst/>
          </a:prstGeom>
          <a:noFill/>
        </p:spPr>
        <p:txBody>
          <a:bodyPr wrap="square" rtlCol="0">
            <a:spAutoFit/>
          </a:bodyPr>
          <a:lstStyle/>
          <a:p>
            <a:r>
              <a:rPr lang="en-IL" sz="1050" dirty="0"/>
              <a:t>AWS Grafana</a:t>
            </a:r>
          </a:p>
        </p:txBody>
      </p:sp>
    </p:spTree>
    <p:extLst>
      <p:ext uri="{BB962C8B-B14F-4D97-AF65-F5344CB8AC3E}">
        <p14:creationId xmlns:p14="http://schemas.microsoft.com/office/powerpoint/2010/main" val="2751883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92D1DB5-FA22-5F86-F5AA-610E5B85A8EE}"/>
              </a:ext>
            </a:extLst>
          </p:cNvPr>
          <p:cNvGrpSpPr/>
          <p:nvPr/>
        </p:nvGrpSpPr>
        <p:grpSpPr>
          <a:xfrm>
            <a:off x="100508" y="372564"/>
            <a:ext cx="2309539" cy="4591664"/>
            <a:chOff x="2055983" y="-105205"/>
            <a:chExt cx="3144685" cy="6154993"/>
          </a:xfrm>
        </p:grpSpPr>
        <p:pic>
          <p:nvPicPr>
            <p:cNvPr id="5" name="Picture 4" descr="A screenshot of a email&#10;&#10;Description automatically generated">
              <a:extLst>
                <a:ext uri="{FF2B5EF4-FFF2-40B4-BE49-F238E27FC236}">
                  <a16:creationId xmlns:a16="http://schemas.microsoft.com/office/drawing/2014/main" id="{79AF343E-D62E-6897-8075-1841A38C6F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3138" y="67478"/>
              <a:ext cx="2749030" cy="5947668"/>
            </a:xfrm>
            <a:prstGeom prst="roundRect">
              <a:avLst/>
            </a:prstGeom>
          </p:spPr>
        </p:pic>
        <p:pic>
          <p:nvPicPr>
            <p:cNvPr id="6" name="Picture 2" descr="SVG Editor - Graphic Design with SVG on Android/iOS">
              <a:extLst>
                <a:ext uri="{FF2B5EF4-FFF2-40B4-BE49-F238E27FC236}">
                  <a16:creationId xmlns:a16="http://schemas.microsoft.com/office/drawing/2014/main" id="{A15314AE-D83E-09C5-6DBB-BCD8E2D54D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2091" b="634"/>
            <a:stretch/>
          </p:blipFill>
          <p:spPr bwMode="auto">
            <a:xfrm>
              <a:off x="2055983" y="-105205"/>
              <a:ext cx="3144685" cy="6154993"/>
            </a:xfrm>
            <a:prstGeom prst="round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66B06870-F7EB-BF80-5EB8-BDE59431CA93}"/>
              </a:ext>
            </a:extLst>
          </p:cNvPr>
          <p:cNvGrpSpPr/>
          <p:nvPr/>
        </p:nvGrpSpPr>
        <p:grpSpPr>
          <a:xfrm>
            <a:off x="2663744" y="2071008"/>
            <a:ext cx="2309539" cy="4565821"/>
            <a:chOff x="7600439" y="314246"/>
            <a:chExt cx="2747521" cy="5402675"/>
          </a:xfrm>
        </p:grpSpPr>
        <p:pic>
          <p:nvPicPr>
            <p:cNvPr id="8" name="Picture 7" descr="A map with a location pin&#10;&#10;Description automatically generated">
              <a:extLst>
                <a:ext uri="{FF2B5EF4-FFF2-40B4-BE49-F238E27FC236}">
                  <a16:creationId xmlns:a16="http://schemas.microsoft.com/office/drawing/2014/main" id="{CF38A8AC-5DA8-E5D3-0404-FDAFD0CF12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3045" y="478505"/>
              <a:ext cx="2380863" cy="5151120"/>
            </a:xfrm>
            <a:prstGeom prst="roundRect">
              <a:avLst/>
            </a:prstGeom>
          </p:spPr>
        </p:pic>
        <p:pic>
          <p:nvPicPr>
            <p:cNvPr id="9" name="Picture 4" descr="SVG Editor - Graphic Design with SVG on Android/iOS">
              <a:extLst>
                <a:ext uri="{FF2B5EF4-FFF2-40B4-BE49-F238E27FC236}">
                  <a16:creationId xmlns:a16="http://schemas.microsoft.com/office/drawing/2014/main" id="{DADD8C57-B035-4729-ACCB-DF9ED34237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0439" y="314246"/>
              <a:ext cx="2747521" cy="5402675"/>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10" descr="A screenshot of a computer&#10;&#10;Description automatically generated">
            <a:extLst>
              <a:ext uri="{FF2B5EF4-FFF2-40B4-BE49-F238E27FC236}">
                <a16:creationId xmlns:a16="http://schemas.microsoft.com/office/drawing/2014/main" id="{93238676-4B3E-4BE8-4763-E986B40B2E5A}"/>
              </a:ext>
            </a:extLst>
          </p:cNvPr>
          <p:cNvPicPr>
            <a:picLocks noChangeAspect="1"/>
          </p:cNvPicPr>
          <p:nvPr/>
        </p:nvPicPr>
        <p:blipFill rotWithShape="1">
          <a:blip r:embed="rId6">
            <a:extLst>
              <a:ext uri="{28A0092B-C50C-407E-A947-70E740481C1C}">
                <a14:useLocalDpi xmlns:a14="http://schemas.microsoft.com/office/drawing/2010/main" val="0"/>
              </a:ext>
            </a:extLst>
          </a:blip>
          <a:srcRect l="24103" t="60893" r="10318" b="15272"/>
          <a:stretch/>
        </p:blipFill>
        <p:spPr>
          <a:xfrm>
            <a:off x="5258076" y="5190083"/>
            <a:ext cx="6753892" cy="1472589"/>
          </a:xfrm>
          <a:prstGeom prst="rect">
            <a:avLst/>
          </a:prstGeom>
        </p:spPr>
      </p:pic>
      <p:pic>
        <p:nvPicPr>
          <p:cNvPr id="26" name="Picture 25" descr="A screenshot of a computer program&#10;&#10;Description automatically generated">
            <a:extLst>
              <a:ext uri="{FF2B5EF4-FFF2-40B4-BE49-F238E27FC236}">
                <a16:creationId xmlns:a16="http://schemas.microsoft.com/office/drawing/2014/main" id="{C82F8DEE-0AA1-5E83-5148-4632DF4E3B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54182" y="345780"/>
            <a:ext cx="4948148" cy="3083361"/>
          </a:xfrm>
          <a:prstGeom prst="rect">
            <a:avLst/>
          </a:prstGeom>
        </p:spPr>
      </p:pic>
      <p:pic>
        <p:nvPicPr>
          <p:cNvPr id="24" name="Picture 23" descr="A white rectangular object with a black border&#10;&#10;Description automatically generated">
            <a:extLst>
              <a:ext uri="{FF2B5EF4-FFF2-40B4-BE49-F238E27FC236}">
                <a16:creationId xmlns:a16="http://schemas.microsoft.com/office/drawing/2014/main" id="{87CE8B39-3CBB-FC0B-BC85-C4D1FEBFD7E7}"/>
              </a:ext>
            </a:extLst>
          </p:cNvPr>
          <p:cNvPicPr>
            <a:picLocks noChangeAspect="1"/>
          </p:cNvPicPr>
          <p:nvPr/>
        </p:nvPicPr>
        <p:blipFill rotWithShape="1">
          <a:blip r:embed="rId8">
            <a:extLst>
              <a:ext uri="{28A0092B-C50C-407E-A947-70E740481C1C}">
                <a14:useLocalDpi xmlns:a14="http://schemas.microsoft.com/office/drawing/2010/main" val="0"/>
              </a:ext>
            </a:extLst>
          </a:blip>
          <a:srcRect r="66726"/>
          <a:stretch/>
        </p:blipFill>
        <p:spPr>
          <a:xfrm>
            <a:off x="5301177" y="1422578"/>
            <a:ext cx="2180414" cy="2009017"/>
          </a:xfrm>
          <a:prstGeom prst="rect">
            <a:avLst/>
          </a:prstGeom>
        </p:spPr>
      </p:pic>
      <p:sp>
        <p:nvSpPr>
          <p:cNvPr id="27" name="TextBox 26">
            <a:extLst>
              <a:ext uri="{FF2B5EF4-FFF2-40B4-BE49-F238E27FC236}">
                <a16:creationId xmlns:a16="http://schemas.microsoft.com/office/drawing/2014/main" id="{C1A066FF-73C7-7485-04D8-9651CF8C02E4}"/>
              </a:ext>
            </a:extLst>
          </p:cNvPr>
          <p:cNvSpPr txBox="1"/>
          <p:nvPr/>
        </p:nvSpPr>
        <p:spPr>
          <a:xfrm>
            <a:off x="5222954" y="1196724"/>
            <a:ext cx="1952553" cy="261610"/>
          </a:xfrm>
          <a:prstGeom prst="rect">
            <a:avLst/>
          </a:prstGeom>
          <a:noFill/>
        </p:spPr>
        <p:txBody>
          <a:bodyPr wrap="square" rtlCol="0">
            <a:spAutoFit/>
          </a:bodyPr>
          <a:lstStyle/>
          <a:p>
            <a:r>
              <a:rPr lang="en-IL" sz="1050" dirty="0"/>
              <a:t>MQTT message</a:t>
            </a:r>
          </a:p>
        </p:txBody>
      </p:sp>
      <p:sp>
        <p:nvSpPr>
          <p:cNvPr id="28" name="TextBox 27">
            <a:extLst>
              <a:ext uri="{FF2B5EF4-FFF2-40B4-BE49-F238E27FC236}">
                <a16:creationId xmlns:a16="http://schemas.microsoft.com/office/drawing/2014/main" id="{49B5957E-FA8A-7972-3CF5-45FBA5071E01}"/>
              </a:ext>
            </a:extLst>
          </p:cNvPr>
          <p:cNvSpPr txBox="1"/>
          <p:nvPr/>
        </p:nvSpPr>
        <p:spPr>
          <a:xfrm>
            <a:off x="6961673" y="135684"/>
            <a:ext cx="1952553" cy="261610"/>
          </a:xfrm>
          <a:prstGeom prst="rect">
            <a:avLst/>
          </a:prstGeom>
          <a:noFill/>
        </p:spPr>
        <p:txBody>
          <a:bodyPr wrap="square" rtlCol="0">
            <a:spAutoFit/>
          </a:bodyPr>
          <a:lstStyle/>
          <a:p>
            <a:pPr algn="l"/>
            <a:r>
              <a:rPr lang="en-US" sz="1050" dirty="0"/>
              <a:t>AWS</a:t>
            </a:r>
            <a:r>
              <a:rPr lang="en-US" sz="1050" b="0" i="0" dirty="0">
                <a:solidFill>
                  <a:srgbClr val="FFFFFF"/>
                </a:solidFill>
                <a:effectLst/>
                <a:latin typeface="AmazonEmberBold"/>
              </a:rPr>
              <a:t> </a:t>
            </a:r>
            <a:r>
              <a:rPr lang="en-US" sz="1050" dirty="0"/>
              <a:t>Lambda</a:t>
            </a:r>
          </a:p>
        </p:txBody>
      </p:sp>
      <p:sp>
        <p:nvSpPr>
          <p:cNvPr id="29" name="TextBox 28">
            <a:extLst>
              <a:ext uri="{FF2B5EF4-FFF2-40B4-BE49-F238E27FC236}">
                <a16:creationId xmlns:a16="http://schemas.microsoft.com/office/drawing/2014/main" id="{6B93F3E9-0A61-5E76-0C93-1A3C5EEDAE69}"/>
              </a:ext>
            </a:extLst>
          </p:cNvPr>
          <p:cNvSpPr txBox="1"/>
          <p:nvPr/>
        </p:nvSpPr>
        <p:spPr>
          <a:xfrm>
            <a:off x="5179853" y="4964228"/>
            <a:ext cx="1952553" cy="261610"/>
          </a:xfrm>
          <a:prstGeom prst="rect">
            <a:avLst/>
          </a:prstGeom>
          <a:noFill/>
        </p:spPr>
        <p:txBody>
          <a:bodyPr wrap="square" rtlCol="0">
            <a:spAutoFit/>
          </a:bodyPr>
          <a:lstStyle/>
          <a:p>
            <a:r>
              <a:rPr lang="en-IL" sz="1050" dirty="0"/>
              <a:t>SNS subscriptions</a:t>
            </a:r>
          </a:p>
        </p:txBody>
      </p:sp>
      <p:pic>
        <p:nvPicPr>
          <p:cNvPr id="31" name="Picture 30" descr="A screenshot of a computer&#10;&#10;Description automatically generated">
            <a:extLst>
              <a:ext uri="{FF2B5EF4-FFF2-40B4-BE49-F238E27FC236}">
                <a16:creationId xmlns:a16="http://schemas.microsoft.com/office/drawing/2014/main" id="{114D9A68-1FDC-BF4F-EE8D-AC48034567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8077" y="3670983"/>
            <a:ext cx="6744254" cy="1272147"/>
          </a:xfrm>
          <a:prstGeom prst="rect">
            <a:avLst/>
          </a:prstGeom>
        </p:spPr>
      </p:pic>
      <p:sp>
        <p:nvSpPr>
          <p:cNvPr id="32" name="TextBox 31">
            <a:extLst>
              <a:ext uri="{FF2B5EF4-FFF2-40B4-BE49-F238E27FC236}">
                <a16:creationId xmlns:a16="http://schemas.microsoft.com/office/drawing/2014/main" id="{28C6FE5E-D68F-1CF8-328C-B4D5E128D311}"/>
              </a:ext>
            </a:extLst>
          </p:cNvPr>
          <p:cNvSpPr txBox="1"/>
          <p:nvPr/>
        </p:nvSpPr>
        <p:spPr>
          <a:xfrm>
            <a:off x="5226980" y="3441259"/>
            <a:ext cx="1952553" cy="261610"/>
          </a:xfrm>
          <a:prstGeom prst="rect">
            <a:avLst/>
          </a:prstGeom>
          <a:noFill/>
        </p:spPr>
        <p:txBody>
          <a:bodyPr wrap="square" rtlCol="0">
            <a:spAutoFit/>
          </a:bodyPr>
          <a:lstStyle/>
          <a:p>
            <a:r>
              <a:rPr lang="en-US" sz="1050" dirty="0"/>
              <a:t>Timestream table</a:t>
            </a:r>
          </a:p>
        </p:txBody>
      </p:sp>
      <p:pic>
        <p:nvPicPr>
          <p:cNvPr id="34" name="Picture 33" descr="A screenshot of a email&#10;&#10;Description automatically generated">
            <a:extLst>
              <a:ext uri="{FF2B5EF4-FFF2-40B4-BE49-F238E27FC236}">
                <a16:creationId xmlns:a16="http://schemas.microsoft.com/office/drawing/2014/main" id="{A0F52770-A4A9-3E3E-CB44-61885E194D57}"/>
              </a:ext>
            </a:extLst>
          </p:cNvPr>
          <p:cNvPicPr>
            <a:picLocks noChangeAspect="1"/>
          </p:cNvPicPr>
          <p:nvPr/>
        </p:nvPicPr>
        <p:blipFill rotWithShape="1">
          <a:blip r:embed="rId10">
            <a:extLst>
              <a:ext uri="{28A0092B-C50C-407E-A947-70E740481C1C}">
                <a14:useLocalDpi xmlns:a14="http://schemas.microsoft.com/office/drawing/2010/main" val="0"/>
              </a:ext>
            </a:extLst>
          </a:blip>
          <a:srcRect l="1" t="9562" r="112" b="63960"/>
          <a:stretch/>
        </p:blipFill>
        <p:spPr>
          <a:xfrm>
            <a:off x="2918012" y="818792"/>
            <a:ext cx="1734694" cy="994854"/>
          </a:xfrm>
          <a:prstGeom prst="roundRect">
            <a:avLst/>
          </a:prstGeom>
        </p:spPr>
      </p:pic>
      <p:sp>
        <p:nvSpPr>
          <p:cNvPr id="35" name="TextBox 34">
            <a:extLst>
              <a:ext uri="{FF2B5EF4-FFF2-40B4-BE49-F238E27FC236}">
                <a16:creationId xmlns:a16="http://schemas.microsoft.com/office/drawing/2014/main" id="{3B73D8E9-0B31-B639-62BD-3B95517BB5DA}"/>
              </a:ext>
            </a:extLst>
          </p:cNvPr>
          <p:cNvSpPr txBox="1"/>
          <p:nvPr/>
        </p:nvSpPr>
        <p:spPr>
          <a:xfrm>
            <a:off x="2841646" y="618579"/>
            <a:ext cx="1952553" cy="261610"/>
          </a:xfrm>
          <a:prstGeom prst="rect">
            <a:avLst/>
          </a:prstGeom>
          <a:noFill/>
        </p:spPr>
        <p:txBody>
          <a:bodyPr wrap="square" rtlCol="0">
            <a:spAutoFit/>
          </a:bodyPr>
          <a:lstStyle/>
          <a:p>
            <a:pPr algn="l"/>
            <a:r>
              <a:rPr lang="en-US" sz="1050" dirty="0"/>
              <a:t>Fire alert</a:t>
            </a:r>
          </a:p>
        </p:txBody>
      </p:sp>
    </p:spTree>
    <p:extLst>
      <p:ext uri="{BB962C8B-B14F-4D97-AF65-F5344CB8AC3E}">
        <p14:creationId xmlns:p14="http://schemas.microsoft.com/office/powerpoint/2010/main" val="2956023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F36CF46-E92E-C821-6E37-72414209C580}"/>
              </a:ext>
            </a:extLst>
          </p:cNvPr>
          <p:cNvSpPr txBox="1">
            <a:spLocks/>
          </p:cNvSpPr>
          <p:nvPr/>
        </p:nvSpPr>
        <p:spPr>
          <a:xfrm>
            <a:off x="2196678" y="259199"/>
            <a:ext cx="8498432" cy="1236666"/>
          </a:xfrm>
          <a:prstGeom prst="rect">
            <a:avLst/>
          </a:prstGeom>
          <a:effectLst/>
        </p:spPr>
        <p:txBody>
          <a:bodyPr vert="horz" lIns="91440" tIns="45720" rIns="91440" bIns="45720" rtlCol="0" anchor="b">
            <a:normAutofit fontScale="47500" lnSpcReduction="20000"/>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900" b="1" dirty="0">
                <a:latin typeface="Poppins" panose="00000500000000000000" pitchFamily="2" charset="0"/>
                <a:cs typeface="Poppins" panose="00000500000000000000" pitchFamily="2" charset="0"/>
              </a:rPr>
              <a:t>Related Article</a:t>
            </a:r>
          </a:p>
          <a:p>
            <a:pPr algn="ctr"/>
            <a:br>
              <a:rPr lang="en-US" sz="4000" b="1" dirty="0">
                <a:latin typeface="Poppins" panose="00000500000000000000" pitchFamily="2" charset="0"/>
                <a:cs typeface="Poppins" panose="00000500000000000000" pitchFamily="2" charset="0"/>
              </a:rPr>
            </a:br>
            <a:r>
              <a:rPr lang="en-US" sz="4000" dirty="0">
                <a:latin typeface="Poppins" panose="00000500000000000000" pitchFamily="2" charset="0"/>
                <a:cs typeface="Poppins" panose="00000500000000000000" pitchFamily="2" charset="0"/>
              </a:rPr>
              <a:t>“</a:t>
            </a:r>
            <a:r>
              <a:rPr lang="en-US" sz="2900" dirty="0" err="1">
                <a:latin typeface="Poppins" panose="00000500000000000000" pitchFamily="2" charset="0"/>
                <a:cs typeface="Poppins" panose="00000500000000000000" pitchFamily="2" charset="0"/>
              </a:rPr>
              <a:t>Iot</a:t>
            </a:r>
            <a:r>
              <a:rPr lang="en-US" sz="2900" dirty="0">
                <a:latin typeface="Poppins" panose="00000500000000000000" pitchFamily="2" charset="0"/>
                <a:cs typeface="Poppins" panose="00000500000000000000" pitchFamily="2" charset="0"/>
              </a:rPr>
              <a:t> based automatic accident detection and rescue management system”</a:t>
            </a:r>
            <a:br>
              <a:rPr lang="en-US" sz="2900" dirty="0">
                <a:latin typeface="Poppins" panose="00000500000000000000" pitchFamily="2" charset="0"/>
                <a:cs typeface="Poppins" panose="00000500000000000000" pitchFamily="2" charset="0"/>
              </a:rPr>
            </a:br>
            <a:r>
              <a:rPr lang="en-US" sz="2900" dirty="0">
                <a:latin typeface="Poppins" panose="00000500000000000000" pitchFamily="2" charset="0"/>
                <a:cs typeface="Poppins" panose="00000500000000000000" pitchFamily="2" charset="0"/>
              </a:rPr>
              <a:t> by supervision of Prof.(Dr.)Alok Kole, Professor , Department of Electrical Engineering</a:t>
            </a:r>
            <a:endParaRPr lang="en-US" sz="4000"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1765365E-1E5F-E0F2-F64F-D132DA62F29F}"/>
              </a:ext>
            </a:extLst>
          </p:cNvPr>
          <p:cNvSpPr txBox="1"/>
          <p:nvPr/>
        </p:nvSpPr>
        <p:spPr>
          <a:xfrm>
            <a:off x="2088522" y="1645920"/>
            <a:ext cx="9306309" cy="2379775"/>
          </a:xfrm>
          <a:prstGeom prst="rect">
            <a:avLst/>
          </a:prstGeom>
          <a:noFill/>
        </p:spPr>
        <p:txBody>
          <a:bodyPr wrap="square">
            <a:spAutoFit/>
          </a:bodyPr>
          <a:lstStyle/>
          <a:p>
            <a:br>
              <a:rPr lang="en-US" dirty="0">
                <a:latin typeface="Poppins" panose="00000500000000000000" pitchFamily="2" charset="0"/>
                <a:cs typeface="Poppins" panose="00000500000000000000" pitchFamily="2" charset="0"/>
              </a:rPr>
            </a:br>
            <a:r>
              <a:rPr lang="en-US" dirty="0">
                <a:latin typeface="Poppins" panose="00000500000000000000" pitchFamily="2" charset="0"/>
                <a:cs typeface="Poppins" panose="00000500000000000000" pitchFamily="2" charset="0"/>
              </a:rPr>
              <a:t>The</a:t>
            </a:r>
            <a:r>
              <a:rPr lang="en-US" b="0" i="0" dirty="0">
                <a:effectLst/>
                <a:latin typeface="Poppins" panose="00000500000000000000" pitchFamily="2" charset="0"/>
                <a:cs typeface="Poppins" panose="00000500000000000000" pitchFamily="2" charset="0"/>
              </a:rPr>
              <a:t> paper discusses a concept for detecting accidents autonomously and monitoring a patient's vital signs in an ambulance. Accidents are detected automatically using a straightforward setup installed in the vehicle. Upon detecting an accident, the setup transmits the accident location to an ambulance, which promptly responds. Once the victim is in the ambulance, another setup continuously monitors vital signs like pulse, temperature, and blood pressure.</a:t>
            </a:r>
            <a:endParaRPr lang="en-IL" dirty="0">
              <a:latin typeface="Poppins" panose="00000500000000000000" pitchFamily="2" charset="0"/>
              <a:cs typeface="Poppins" panose="00000500000000000000" pitchFamily="2" charset="0"/>
            </a:endParaRPr>
          </a:p>
        </p:txBody>
      </p:sp>
      <p:pic>
        <p:nvPicPr>
          <p:cNvPr id="6" name="Picture 5" descr="WhatsApp Image 2019-10-04 at 12.44.45 PM">
            <a:extLst>
              <a:ext uri="{FF2B5EF4-FFF2-40B4-BE49-F238E27FC236}">
                <a16:creationId xmlns:a16="http://schemas.microsoft.com/office/drawing/2014/main" id="{37E27928-4F44-D54D-0DEB-842BE1DF2D3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370878" y="3877391"/>
            <a:ext cx="2397147" cy="2942248"/>
          </a:xfrm>
          <a:prstGeom prst="rect">
            <a:avLst/>
          </a:prstGeom>
          <a:noFill/>
          <a:ln>
            <a:noFill/>
          </a:ln>
        </p:spPr>
      </p:pic>
      <p:pic>
        <p:nvPicPr>
          <p:cNvPr id="7" name="Picture 6">
            <a:extLst>
              <a:ext uri="{FF2B5EF4-FFF2-40B4-BE49-F238E27FC236}">
                <a16:creationId xmlns:a16="http://schemas.microsoft.com/office/drawing/2014/main" id="{0B1BD335-C0C7-E8FE-8467-5886A6B3F33D}"/>
              </a:ext>
            </a:extLst>
          </p:cNvPr>
          <p:cNvPicPr>
            <a:picLocks noChangeAspect="1"/>
          </p:cNvPicPr>
          <p:nvPr/>
        </p:nvPicPr>
        <p:blipFill>
          <a:blip r:embed="rId3"/>
          <a:stretch>
            <a:fillRect/>
          </a:stretch>
        </p:blipFill>
        <p:spPr>
          <a:xfrm>
            <a:off x="6809955" y="3877391"/>
            <a:ext cx="2161651" cy="2942248"/>
          </a:xfrm>
          <a:prstGeom prst="rect">
            <a:avLst/>
          </a:prstGeom>
        </p:spPr>
      </p:pic>
      <p:pic>
        <p:nvPicPr>
          <p:cNvPr id="8" name="Picture 2">
            <a:extLst>
              <a:ext uri="{FF2B5EF4-FFF2-40B4-BE49-F238E27FC236}">
                <a16:creationId xmlns:a16="http://schemas.microsoft.com/office/drawing/2014/main" id="{DEB1E1CD-7043-40F7-89A5-57C8D7E0C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749" y="4191073"/>
            <a:ext cx="3284251" cy="2463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810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062843E-91FD-FBF8-DF7A-5AE046D164CD}"/>
              </a:ext>
            </a:extLst>
          </p:cNvPr>
          <p:cNvSpPr txBox="1">
            <a:spLocks/>
          </p:cNvSpPr>
          <p:nvPr/>
        </p:nvSpPr>
        <p:spPr>
          <a:xfrm>
            <a:off x="1471392" y="621347"/>
            <a:ext cx="9989573" cy="789039"/>
          </a:xfrm>
          <a:prstGeom prst="rect">
            <a:avLst/>
          </a:prstGeom>
          <a:effectLst/>
        </p:spPr>
        <p:txBody>
          <a:bodyPr vert="horz" lIns="91440" tIns="45720" rIns="91440" bIns="45720" rtlCol="0" anchor="b">
            <a:normAutofit/>
          </a:bodyPr>
          <a:lstStyle>
            <a:lvl1pPr algn="r" defTabSz="457200" rtl="0" eaLnBrk="1" latinLnBrk="0" hangingPunct="1">
              <a:spcBef>
                <a:spcPct val="0"/>
              </a:spcBef>
              <a:buNone/>
              <a:defRPr sz="6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 sz="4000" b="1" dirty="0">
                <a:latin typeface="Poppins" panose="00000500000000000000" pitchFamily="2" charset="0"/>
                <a:cs typeface="Poppins" panose="00000500000000000000" pitchFamily="2" charset="0"/>
              </a:rPr>
              <a:t>Insperation from the related Article</a:t>
            </a:r>
            <a:endParaRPr lang="en-US" sz="4000" b="1" dirty="0">
              <a:latin typeface="Poppins" panose="00000500000000000000" pitchFamily="2" charset="0"/>
              <a:cs typeface="Poppins" panose="00000500000000000000" pitchFamily="2" charset="0"/>
            </a:endParaRPr>
          </a:p>
        </p:txBody>
      </p:sp>
      <p:sp>
        <p:nvSpPr>
          <p:cNvPr id="5" name="TextBox 4">
            <a:extLst>
              <a:ext uri="{FF2B5EF4-FFF2-40B4-BE49-F238E27FC236}">
                <a16:creationId xmlns:a16="http://schemas.microsoft.com/office/drawing/2014/main" id="{D640F578-3BAA-F867-8FB2-59E24857E142}"/>
              </a:ext>
            </a:extLst>
          </p:cNvPr>
          <p:cNvSpPr txBox="1"/>
          <p:nvPr/>
        </p:nvSpPr>
        <p:spPr>
          <a:xfrm>
            <a:off x="1304243" y="1544039"/>
            <a:ext cx="10353368" cy="923330"/>
          </a:xfrm>
          <a:prstGeom prst="rect">
            <a:avLst/>
          </a:prstGeom>
          <a:noFill/>
        </p:spPr>
        <p:txBody>
          <a:bodyPr wrap="square" rtlCol="0">
            <a:spAutoFit/>
          </a:bodyPr>
          <a:lstStyle/>
          <a:p>
            <a:pPr algn="ctr"/>
            <a:br>
              <a:rPr lang="en-US" b="1" u="sng" dirty="0"/>
            </a:br>
            <a:endParaRPr lang="en-US" b="1" u="sng" dirty="0"/>
          </a:p>
          <a:p>
            <a:pPr algn="ctr"/>
            <a:endParaRPr lang="en-IL" b="1" u="sng" dirty="0"/>
          </a:p>
        </p:txBody>
      </p:sp>
      <p:sp>
        <p:nvSpPr>
          <p:cNvPr id="6" name="TextBox 5">
            <a:extLst>
              <a:ext uri="{FF2B5EF4-FFF2-40B4-BE49-F238E27FC236}">
                <a16:creationId xmlns:a16="http://schemas.microsoft.com/office/drawing/2014/main" id="{59917C1A-9090-18FE-D434-2E0210A60442}"/>
              </a:ext>
            </a:extLst>
          </p:cNvPr>
          <p:cNvSpPr txBox="1"/>
          <p:nvPr/>
        </p:nvSpPr>
        <p:spPr>
          <a:xfrm>
            <a:off x="2287469" y="1821038"/>
            <a:ext cx="8898193" cy="4247317"/>
          </a:xfrm>
          <a:prstGeom prst="rect">
            <a:avLst/>
          </a:prstGeom>
          <a:noFill/>
        </p:spPr>
        <p:txBody>
          <a:bodyPr wrap="square" rtlCol="0">
            <a:spAutoFit/>
          </a:bodyPr>
          <a:lstStyle/>
          <a:p>
            <a:r>
              <a:rPr lang="en-US" b="1" dirty="0">
                <a:latin typeface="Poppins" panose="00000500000000000000" pitchFamily="2" charset="0"/>
                <a:cs typeface="Poppins" panose="00000500000000000000" pitchFamily="2" charset="0"/>
              </a:rPr>
              <a:t>The entire process is similar except for some differences:</a:t>
            </a:r>
          </a:p>
          <a:p>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Their article continues to monitor the human's health after the accident.</a:t>
            </a:r>
          </a:p>
          <a:p>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Our product can detect a vehicle fire situation and inform emergency services accordingly article can solve the </a:t>
            </a:r>
          </a:p>
          <a:p>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They utilize a GSM module to directly send SMS messages from the hardware rather than relying on a cloud service.</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Additional sensor types, such as airbag deployment sensors, can be implemented to enhance accident detection capabilities.</a:t>
            </a:r>
          </a:p>
          <a:p>
            <a:pPr marL="285750" indent="-285750">
              <a:buFont typeface="Wingdings" panose="05000000000000000000" pitchFamily="2" charset="2"/>
              <a:buChar char="Ø"/>
            </a:pPr>
            <a:endParaRPr lang="en-US" dirty="0">
              <a:latin typeface="Poppins" panose="00000500000000000000" pitchFamily="2" charset="0"/>
              <a:cs typeface="Poppins" panose="00000500000000000000" pitchFamily="2" charset="0"/>
            </a:endParaRPr>
          </a:p>
          <a:p>
            <a:pPr marL="285750" indent="-285750">
              <a:buFont typeface="Wingdings" panose="05000000000000000000" pitchFamily="2" charset="2"/>
              <a:buChar char="Ø"/>
            </a:pPr>
            <a:r>
              <a:rPr lang="en-US" dirty="0">
                <a:latin typeface="Poppins" panose="00000500000000000000" pitchFamily="2" charset="0"/>
                <a:cs typeface="Poppins" panose="00000500000000000000" pitchFamily="2" charset="0"/>
              </a:rPr>
              <a:t>We can gather a wider range of data types for storage in the database, enabling the implementation of additional functionalities.</a:t>
            </a:r>
          </a:p>
        </p:txBody>
      </p:sp>
    </p:spTree>
    <p:extLst>
      <p:ext uri="{BB962C8B-B14F-4D97-AF65-F5344CB8AC3E}">
        <p14:creationId xmlns:p14="http://schemas.microsoft.com/office/powerpoint/2010/main" val="3754484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3B67B-7296-375A-ABE0-656A0D9A6178}"/>
              </a:ext>
            </a:extLst>
          </p:cNvPr>
          <p:cNvSpPr>
            <a:spLocks noGrp="1"/>
          </p:cNvSpPr>
          <p:nvPr>
            <p:ph type="title"/>
          </p:nvPr>
        </p:nvSpPr>
        <p:spPr>
          <a:xfrm>
            <a:off x="1449806" y="2359325"/>
            <a:ext cx="10018713" cy="1752599"/>
          </a:xfrm>
        </p:spPr>
        <p:txBody>
          <a:bodyPr>
            <a:normAutofit/>
          </a:bodyPr>
          <a:lstStyle/>
          <a:p>
            <a:r>
              <a:rPr lang="en-US" sz="5400" b="1" dirty="0">
                <a:latin typeface="Poppins" panose="00000500000000000000" pitchFamily="2" charset="0"/>
                <a:cs typeface="Poppins" panose="00000500000000000000" pitchFamily="2" charset="0"/>
              </a:rPr>
              <a:t>Thank you for listening</a:t>
            </a:r>
            <a:endParaRPr lang="en-IL" sz="5400"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963934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re engine parked inside a fire station">
            <a:extLst>
              <a:ext uri="{FF2B5EF4-FFF2-40B4-BE49-F238E27FC236}">
                <a16:creationId xmlns:a16="http://schemas.microsoft.com/office/drawing/2014/main" id="{A1A77793-6D90-06A7-438A-F0976A9241D0}"/>
              </a:ext>
            </a:extLst>
          </p:cNvPr>
          <p:cNvPicPr>
            <a:picLocks noChangeAspect="1"/>
          </p:cNvPicPr>
          <p:nvPr/>
        </p:nvPicPr>
        <p:blipFill rotWithShape="1">
          <a:blip r:embed="rId3"/>
          <a:srcRect l="27133" r="21289" b="-1"/>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1" name="Group 10">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10"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18"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19"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738718" y="542924"/>
            <a:ext cx="5260680" cy="1752599"/>
          </a:xfrm>
        </p:spPr>
        <p:txBody>
          <a:bodyPr>
            <a:normAutofit/>
          </a:bodyPr>
          <a:lstStyle/>
          <a:p>
            <a:pPr algn="l"/>
            <a:r>
              <a:rPr lang="en-US" b="1" dirty="0">
                <a:latin typeface="Poppins" panose="00000500000000000000" pitchFamily="2" charset="0"/>
                <a:cs typeface="Poppins" panose="00000500000000000000" pitchFamily="2" charset="0"/>
              </a:rPr>
              <a:t>Motivation</a:t>
            </a:r>
            <a:endParaRPr lang="en-IL" b="1" dirty="0">
              <a:latin typeface="Poppins" panose="00000500000000000000" pitchFamily="2" charset="0"/>
              <a:cs typeface="Poppins" panose="00000500000000000000" pitchFamily="2" charset="0"/>
            </a:endParaRPr>
          </a:p>
        </p:txBody>
      </p:sp>
      <p:sp>
        <p:nvSpPr>
          <p:cNvPr id="3" name="Content Placeholder 2">
            <a:extLst>
              <a:ext uri="{FF2B5EF4-FFF2-40B4-BE49-F238E27FC236}">
                <a16:creationId xmlns:a16="http://schemas.microsoft.com/office/drawing/2014/main" id="{D8DB39E1-4D5A-CBB6-4272-714CB049C9F6}"/>
              </a:ext>
            </a:extLst>
          </p:cNvPr>
          <p:cNvSpPr>
            <a:spLocks noGrp="1"/>
          </p:cNvSpPr>
          <p:nvPr>
            <p:ph idx="1"/>
          </p:nvPr>
        </p:nvSpPr>
        <p:spPr>
          <a:xfrm>
            <a:off x="505355" y="2295524"/>
            <a:ext cx="5260680" cy="3124201"/>
          </a:xfrm>
        </p:spPr>
        <p:txBody>
          <a:bodyPr>
            <a:normAutofit/>
          </a:bodyPr>
          <a:lstStyle/>
          <a:p>
            <a:pPr>
              <a:lnSpc>
                <a:spcPct val="90000"/>
              </a:lnSpc>
              <a:buFont typeface="Arial" panose="020B0604020202020204" pitchFamily="34" charset="0"/>
              <a:buChar char="•"/>
            </a:pPr>
            <a:r>
              <a:rPr lang="en-US" sz="2000" b="0" i="0" dirty="0">
                <a:effectLst/>
                <a:latin typeface="Poppins" panose="00000500000000000000" pitchFamily="2" charset="0"/>
                <a:cs typeface="Poppins" panose="00000500000000000000" pitchFamily="2" charset="0"/>
              </a:rPr>
              <a:t>In 2022, according to the Road Safety Authority, 351 people were killed in fatal road accidents in Israel.</a:t>
            </a:r>
          </a:p>
          <a:p>
            <a:pPr marL="0" indent="0">
              <a:lnSpc>
                <a:spcPct val="90000"/>
              </a:lnSpc>
              <a:buNone/>
            </a:pPr>
            <a:endParaRPr lang="en-US" sz="2000" b="0" i="0" dirty="0">
              <a:effectLst/>
              <a:latin typeface="Poppins" panose="00000500000000000000" pitchFamily="2" charset="0"/>
              <a:cs typeface="Poppins" panose="00000500000000000000" pitchFamily="2" charset="0"/>
            </a:endParaRPr>
          </a:p>
          <a:p>
            <a:pPr>
              <a:lnSpc>
                <a:spcPct val="90000"/>
              </a:lnSpc>
              <a:buFont typeface="Arial" panose="020B0604020202020204" pitchFamily="34" charset="0"/>
              <a:buChar char="•"/>
            </a:pPr>
            <a:r>
              <a:rPr lang="en-US" sz="2000" b="0" i="0" dirty="0">
                <a:effectLst/>
                <a:latin typeface="Poppins" panose="00000500000000000000" pitchFamily="2" charset="0"/>
                <a:cs typeface="Poppins" panose="00000500000000000000" pitchFamily="2" charset="0"/>
              </a:rPr>
              <a:t>Worldwide, there are millions of road accident fatalities, many of which can be prevented by providing </a:t>
            </a:r>
            <a:r>
              <a:rPr lang="en-US" sz="2000" b="0" i="0" u="sng" dirty="0">
                <a:effectLst/>
                <a:latin typeface="Poppins" panose="00000500000000000000" pitchFamily="2" charset="0"/>
                <a:cs typeface="Poppins" panose="00000500000000000000" pitchFamily="2" charset="0"/>
              </a:rPr>
              <a:t>fast and focused emergency services.</a:t>
            </a:r>
          </a:p>
        </p:txBody>
      </p:sp>
    </p:spTree>
    <p:extLst>
      <p:ext uri="{BB962C8B-B14F-4D97-AF65-F5344CB8AC3E}">
        <p14:creationId xmlns:p14="http://schemas.microsoft.com/office/powerpoint/2010/main" val="3915907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a:extLst>
              <a:ext uri="{FF2B5EF4-FFF2-40B4-BE49-F238E27FC236}">
                <a16:creationId xmlns:a16="http://schemas.microsoft.com/office/drawing/2014/main" id="{204F9F74-BA48-C63D-2FBE-0BACAB07390A}"/>
              </a:ext>
            </a:extLst>
          </p:cNvPr>
          <p:cNvPicPr>
            <a:picLocks noChangeAspect="1"/>
          </p:cNvPicPr>
          <p:nvPr/>
        </p:nvPicPr>
        <p:blipFill rotWithShape="1">
          <a:blip r:embed="rId2"/>
          <a:srcRect t="-925" r="208" b="-30325"/>
          <a:stretch/>
        </p:blipFill>
        <p:spPr>
          <a:xfrm>
            <a:off x="164599" y="1485910"/>
            <a:ext cx="7370057" cy="6857990"/>
          </a:xfrm>
          <a:prstGeom prst="rect">
            <a:avLst/>
          </a:prstGeom>
        </p:spPr>
      </p:pic>
      <p:pic>
        <p:nvPicPr>
          <p:cNvPr id="9" name="Picture 8">
            <a:extLst>
              <a:ext uri="{FF2B5EF4-FFF2-40B4-BE49-F238E27FC236}">
                <a16:creationId xmlns:a16="http://schemas.microsoft.com/office/drawing/2014/main" id="{17C947FB-CE6A-8ED2-A5DE-5EE9A6B696C9}"/>
              </a:ext>
            </a:extLst>
          </p:cNvPr>
          <p:cNvPicPr>
            <a:picLocks noChangeAspect="1"/>
          </p:cNvPicPr>
          <p:nvPr/>
        </p:nvPicPr>
        <p:blipFill rotWithShape="1">
          <a:blip r:embed="rId3"/>
          <a:srcRect r="3" b="30119"/>
          <a:stretch/>
        </p:blipFill>
        <p:spPr>
          <a:xfrm>
            <a:off x="7534656" y="1"/>
            <a:ext cx="4657344" cy="3346704"/>
          </a:xfrm>
          <a:prstGeom prst="rect">
            <a:avLst/>
          </a:prstGeom>
        </p:spPr>
      </p:pic>
      <p:pic>
        <p:nvPicPr>
          <p:cNvPr id="10" name="Picture 9">
            <a:extLst>
              <a:ext uri="{FF2B5EF4-FFF2-40B4-BE49-F238E27FC236}">
                <a16:creationId xmlns:a16="http://schemas.microsoft.com/office/drawing/2014/main" id="{CD9402A9-5CC9-2C93-B25F-139371ED983E}"/>
              </a:ext>
            </a:extLst>
          </p:cNvPr>
          <p:cNvPicPr>
            <a:picLocks noChangeAspect="1"/>
          </p:cNvPicPr>
          <p:nvPr/>
        </p:nvPicPr>
        <p:blipFill rotWithShape="1">
          <a:blip r:embed="rId4"/>
          <a:srcRect r="12673" b="-4"/>
          <a:stretch/>
        </p:blipFill>
        <p:spPr>
          <a:xfrm>
            <a:off x="7353729" y="3511286"/>
            <a:ext cx="4657346" cy="3346704"/>
          </a:xfrm>
          <a:prstGeom prst="rect">
            <a:avLst/>
          </a:prstGeom>
        </p:spPr>
      </p:pic>
      <p:sp>
        <p:nvSpPr>
          <p:cNvPr id="11" name="Title 1">
            <a:extLst>
              <a:ext uri="{FF2B5EF4-FFF2-40B4-BE49-F238E27FC236}">
                <a16:creationId xmlns:a16="http://schemas.microsoft.com/office/drawing/2014/main" id="{5F80858A-1EFF-150B-5FC2-4CAF68FCEFCF}"/>
              </a:ext>
            </a:extLst>
          </p:cNvPr>
          <p:cNvSpPr>
            <a:spLocks noGrp="1"/>
          </p:cNvSpPr>
          <p:nvPr>
            <p:ph type="title"/>
          </p:nvPr>
        </p:nvSpPr>
        <p:spPr>
          <a:xfrm>
            <a:off x="835320" y="-79246"/>
            <a:ext cx="5260680" cy="1752599"/>
          </a:xfrm>
        </p:spPr>
        <p:txBody>
          <a:bodyPr>
            <a:normAutofit/>
          </a:bodyPr>
          <a:lstStyle/>
          <a:p>
            <a:pPr algn="l"/>
            <a:r>
              <a:rPr lang="en-US" b="1" dirty="0">
                <a:latin typeface="Poppins" panose="00000500000000000000" pitchFamily="2" charset="0"/>
                <a:cs typeface="Poppins" panose="00000500000000000000" pitchFamily="2" charset="0"/>
              </a:rPr>
              <a:t>Motivation</a:t>
            </a:r>
            <a:endParaRPr lang="en-IL" b="1"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1224748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1484312" y="685800"/>
            <a:ext cx="4074345" cy="1752599"/>
          </a:xfrm>
        </p:spPr>
        <p:txBody>
          <a:bodyPr>
            <a:normAutofit/>
          </a:bodyPr>
          <a:lstStyle/>
          <a:p>
            <a:r>
              <a:rPr lang="en-US" b="1" dirty="0">
                <a:latin typeface="Poppins" panose="00000500000000000000" pitchFamily="2" charset="0"/>
                <a:cs typeface="Poppins" panose="00000500000000000000" pitchFamily="2" charset="0"/>
              </a:rPr>
              <a:t>Introduction</a:t>
            </a:r>
            <a:endParaRPr lang="en-IL" b="1" dirty="0">
              <a:latin typeface="Poppins" panose="00000500000000000000" pitchFamily="2" charset="0"/>
              <a:cs typeface="Poppins" panose="00000500000000000000" pitchFamily="2" charset="0"/>
            </a:endParaRPr>
          </a:p>
        </p:txBody>
      </p:sp>
      <p:graphicFrame>
        <p:nvGraphicFramePr>
          <p:cNvPr id="5" name="Content Placeholder 2">
            <a:extLst>
              <a:ext uri="{FF2B5EF4-FFF2-40B4-BE49-F238E27FC236}">
                <a16:creationId xmlns:a16="http://schemas.microsoft.com/office/drawing/2014/main" id="{57869010-48AD-4CAE-C5CA-5CFA02787217}"/>
              </a:ext>
            </a:extLst>
          </p:cNvPr>
          <p:cNvGraphicFramePr>
            <a:graphicFrameLocks noGrp="1"/>
          </p:cNvGraphicFramePr>
          <p:nvPr>
            <p:ph idx="1"/>
            <p:extLst>
              <p:ext uri="{D42A27DB-BD31-4B8C-83A1-F6EECF244321}">
                <p14:modId xmlns:p14="http://schemas.microsoft.com/office/powerpoint/2010/main" val="265453305"/>
              </p:ext>
            </p:extLst>
          </p:nvPr>
        </p:nvGraphicFramePr>
        <p:xfrm>
          <a:off x="4174310" y="2328737"/>
          <a:ext cx="5132360" cy="3736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a:extLst>
              <a:ext uri="{FF2B5EF4-FFF2-40B4-BE49-F238E27FC236}">
                <a16:creationId xmlns:a16="http://schemas.microsoft.com/office/drawing/2014/main" id="{DB4004E5-0A37-133D-3369-CCF74366E993}"/>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306670" y="4874999"/>
            <a:ext cx="2984035" cy="1983001"/>
          </a:xfrm>
          <a:prstGeom prst="rect">
            <a:avLst/>
          </a:prstGeom>
        </p:spPr>
      </p:pic>
      <p:grpSp>
        <p:nvGrpSpPr>
          <p:cNvPr id="18" name="Group 17">
            <a:extLst>
              <a:ext uri="{FF2B5EF4-FFF2-40B4-BE49-F238E27FC236}">
                <a16:creationId xmlns:a16="http://schemas.microsoft.com/office/drawing/2014/main" id="{5829F467-1C82-5A9B-2B3D-990D7E8F17CF}"/>
              </a:ext>
            </a:extLst>
          </p:cNvPr>
          <p:cNvGrpSpPr/>
          <p:nvPr/>
        </p:nvGrpSpPr>
        <p:grpSpPr>
          <a:xfrm>
            <a:off x="887977" y="2768597"/>
            <a:ext cx="3855183" cy="2951886"/>
            <a:chOff x="5873466" y="3317237"/>
            <a:chExt cx="3855183" cy="2951886"/>
          </a:xfrm>
        </p:grpSpPr>
        <p:pic>
          <p:nvPicPr>
            <p:cNvPr id="15" name="Picture 2" descr="Gray Wifi symbol (png icon)">
              <a:extLst>
                <a:ext uri="{FF2B5EF4-FFF2-40B4-BE49-F238E27FC236}">
                  <a16:creationId xmlns:a16="http://schemas.microsoft.com/office/drawing/2014/main" id="{118A2BEF-E6A5-1E15-1403-D3139B9731D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32807"/>
            <a:stretch/>
          </p:blipFill>
          <p:spPr bwMode="auto">
            <a:xfrm>
              <a:off x="6498806" y="3317237"/>
              <a:ext cx="2131715" cy="14323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collection of different types of cars&#10;&#10;Description automatically generated">
              <a:extLst>
                <a:ext uri="{FF2B5EF4-FFF2-40B4-BE49-F238E27FC236}">
                  <a16:creationId xmlns:a16="http://schemas.microsoft.com/office/drawing/2014/main" id="{9C135175-0B86-2391-FDA1-47BF641C3E0C}"/>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2488" b="22390" l="55000" r="95000">
                          <a14:foregroundMark x1="61000" y1="20000" x2="61000" y2="20000"/>
                          <a14:foregroundMark x1="74813" y1="18529" x2="75313" y2="16471"/>
                          <a14:backgroundMark x1="76313" y1="17294" x2="76563" y2="17824"/>
                          <a14:backgroundMark x1="73938" y1="19529" x2="74750" y2="19588"/>
                        </a14:backgroundRemoval>
                      </a14:imgEffect>
                    </a14:imgLayer>
                  </a14:imgProps>
                </a:ext>
                <a:ext uri="{28A0092B-C50C-407E-A947-70E740481C1C}">
                  <a14:useLocalDpi xmlns:a14="http://schemas.microsoft.com/office/drawing/2010/main" val="0"/>
                </a:ext>
              </a:extLst>
            </a:blip>
            <a:srcRect l="50000" b="75122"/>
            <a:stretch/>
          </p:blipFill>
          <p:spPr>
            <a:xfrm>
              <a:off x="5873466" y="4229099"/>
              <a:ext cx="3855183" cy="2040024"/>
            </a:xfrm>
            <a:prstGeom prst="rect">
              <a:avLst/>
            </a:prstGeom>
          </p:spPr>
        </p:pic>
      </p:grpSp>
      <p:pic>
        <p:nvPicPr>
          <p:cNvPr id="17" name="Picture 8" descr="Sos Message On Smartphone Design Concept First Aid Emergency Call Sign  Symbol Stock Illustration - Download Image Now - iStock">
            <a:extLst>
              <a:ext uri="{FF2B5EF4-FFF2-40B4-BE49-F238E27FC236}">
                <a16:creationId xmlns:a16="http://schemas.microsoft.com/office/drawing/2014/main" id="{5652FF5A-A409-CF32-6CAD-716AAD931012}"/>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foregroundMark x1="39216" y1="31863" x2="39216" y2="31863"/>
                        <a14:foregroundMark x1="48529" y1="33333" x2="48529" y2="33333"/>
                        <a14:foregroundMark x1="59967" y1="32843" x2="59967" y2="32843"/>
                        <a14:foregroundMark x1="72222" y1="30882" x2="72222" y2="30882"/>
                      </a14:backgroundRemoval>
                    </a14:imgEffect>
                  </a14:imgLayer>
                </a14:imgProps>
              </a:ext>
              <a:ext uri="{28A0092B-C50C-407E-A947-70E740481C1C}">
                <a14:useLocalDpi xmlns:a14="http://schemas.microsoft.com/office/drawing/2010/main" val="0"/>
              </a:ext>
            </a:extLst>
          </a:blip>
          <a:srcRect/>
          <a:stretch>
            <a:fillRect/>
          </a:stretch>
        </p:blipFill>
        <p:spPr bwMode="auto">
          <a:xfrm>
            <a:off x="9320569" y="631732"/>
            <a:ext cx="2970136" cy="2970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6287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643778-7F6C-4E8D-84D1-D5CDB99281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22F88D-6907-48AF-B024-346E855E0D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175547" y="260965"/>
            <a:ext cx="3933087" cy="2158998"/>
          </a:xfrm>
        </p:spPr>
        <p:txBody>
          <a:bodyPr>
            <a:normAutofit/>
          </a:bodyPr>
          <a:lstStyle/>
          <a:p>
            <a:pPr algn="l"/>
            <a:r>
              <a:rPr lang="en-US" b="1" dirty="0">
                <a:latin typeface="Poppins" panose="00000500000000000000" pitchFamily="2" charset="0"/>
                <a:cs typeface="Poppins" panose="00000500000000000000" pitchFamily="2" charset="0"/>
              </a:rPr>
              <a:t>Main Components</a:t>
            </a:r>
            <a:br>
              <a:rPr lang="en-US" sz="3000" b="1" dirty="0">
                <a:solidFill>
                  <a:srgbClr val="FFFFFF"/>
                </a:solidFill>
                <a:latin typeface="Poppins" panose="00000500000000000000" pitchFamily="2" charset="0"/>
                <a:cs typeface="Poppins" panose="00000500000000000000" pitchFamily="2" charset="0"/>
              </a:rPr>
            </a:br>
            <a:endParaRPr lang="en-IL" sz="3000" b="1" dirty="0">
              <a:solidFill>
                <a:srgbClr val="FFFFFF"/>
              </a:solidFill>
              <a:latin typeface="Poppins" panose="00000500000000000000" pitchFamily="2" charset="0"/>
              <a:cs typeface="Poppins" panose="00000500000000000000" pitchFamily="2" charset="0"/>
            </a:endParaRPr>
          </a:p>
        </p:txBody>
      </p:sp>
      <p:grpSp>
        <p:nvGrpSpPr>
          <p:cNvPr id="13" name="Group 12">
            <a:extLst>
              <a:ext uri="{FF2B5EF4-FFF2-40B4-BE49-F238E27FC236}">
                <a16:creationId xmlns:a16="http://schemas.microsoft.com/office/drawing/2014/main" id="{F3842748-48B5-4DD0-A06A-A31C74024A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548E99BE-1071-4690-9B9C-07926CEE5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15" name="Freeform 7">
              <a:extLst>
                <a:ext uri="{FF2B5EF4-FFF2-40B4-BE49-F238E27FC236}">
                  <a16:creationId xmlns:a16="http://schemas.microsoft.com/office/drawing/2014/main" id="{9301F039-B467-413A-B25C-770E51069D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16" name="Freeform 8">
              <a:extLst>
                <a:ext uri="{FF2B5EF4-FFF2-40B4-BE49-F238E27FC236}">
                  <a16:creationId xmlns:a16="http://schemas.microsoft.com/office/drawing/2014/main" id="{9F06AEC1-5558-49E8-8CAC-FEBD00DF0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17" name="Freeform 9">
              <a:extLst>
                <a:ext uri="{FF2B5EF4-FFF2-40B4-BE49-F238E27FC236}">
                  <a16:creationId xmlns:a16="http://schemas.microsoft.com/office/drawing/2014/main" id="{D10B76B9-BA68-471E-B58C-ED91198A9F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18" name="Freeform 10">
              <a:extLst>
                <a:ext uri="{FF2B5EF4-FFF2-40B4-BE49-F238E27FC236}">
                  <a16:creationId xmlns:a16="http://schemas.microsoft.com/office/drawing/2014/main" id="{FEB3913B-54A3-490E-BA4B-5D0330990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19" name="Freeform 11">
              <a:extLst>
                <a:ext uri="{FF2B5EF4-FFF2-40B4-BE49-F238E27FC236}">
                  <a16:creationId xmlns:a16="http://schemas.microsoft.com/office/drawing/2014/main" id="{F75DC961-08A4-46F8-8A80-2E1FB977E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p:nvSpPr>
          <p:cNvPr id="4" name="Content Placeholder 3">
            <a:extLst>
              <a:ext uri="{FF2B5EF4-FFF2-40B4-BE49-F238E27FC236}">
                <a16:creationId xmlns:a16="http://schemas.microsoft.com/office/drawing/2014/main" id="{B78EFF55-58D4-3EA2-033A-39431D8FD7C6}"/>
              </a:ext>
            </a:extLst>
          </p:cNvPr>
          <p:cNvSpPr>
            <a:spLocks noGrp="1"/>
          </p:cNvSpPr>
          <p:nvPr>
            <p:ph idx="1"/>
          </p:nvPr>
        </p:nvSpPr>
        <p:spPr>
          <a:xfrm>
            <a:off x="428721" y="1702191"/>
            <a:ext cx="6562922" cy="5489491"/>
          </a:xfrm>
        </p:spPr>
        <p:txBody>
          <a:bodyPr>
            <a:normAutofit/>
          </a:bodyPr>
          <a:lstStyle/>
          <a:p>
            <a:r>
              <a:rPr lang="en-US" sz="2000" dirty="0"/>
              <a:t>GPS sensor</a:t>
            </a:r>
          </a:p>
          <a:p>
            <a:r>
              <a:rPr lang="en-US" sz="2000" dirty="0"/>
              <a:t>Acceleration sensor</a:t>
            </a:r>
            <a:endParaRPr lang="he-IL" sz="2000" dirty="0"/>
          </a:p>
          <a:p>
            <a:r>
              <a:rPr lang="en-US" sz="2000" dirty="0"/>
              <a:t>Temperature sensor</a:t>
            </a:r>
          </a:p>
          <a:p>
            <a:r>
              <a:rPr lang="en-US" sz="2000" dirty="0"/>
              <a:t>ESP32 </a:t>
            </a:r>
            <a:endParaRPr lang="he-IL" sz="2000" dirty="0"/>
          </a:p>
          <a:p>
            <a:r>
              <a:rPr lang="en-US" sz="2000" dirty="0"/>
              <a:t>MQTT</a:t>
            </a:r>
          </a:p>
          <a:p>
            <a:r>
              <a:rPr lang="en-US" sz="2000" dirty="0"/>
              <a:t>AWS services </a:t>
            </a:r>
          </a:p>
          <a:p>
            <a:endParaRPr lang="en-US" sz="2000" dirty="0"/>
          </a:p>
          <a:p>
            <a:endParaRPr lang="en-IL" sz="2000" dirty="0"/>
          </a:p>
        </p:txBody>
      </p:sp>
      <p:pic>
        <p:nvPicPr>
          <p:cNvPr id="5" name="Picture 4" descr="A colorful arrows pointing to different directions&#10;&#10;Description automatically generated">
            <a:extLst>
              <a:ext uri="{FF2B5EF4-FFF2-40B4-BE49-F238E27FC236}">
                <a16:creationId xmlns:a16="http://schemas.microsoft.com/office/drawing/2014/main" id="{0FDA77FB-DEA2-F3FA-C722-F5CE09CA1E9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22" b="90805" l="9483" r="89943">
                        <a14:foregroundMark x1="48851" y1="6609" x2="48851" y2="6609"/>
                        <a14:foregroundMark x1="48851" y1="90805" x2="48851" y2="90805"/>
                      </a14:backgroundRemoval>
                    </a14:imgEffect>
                  </a14:imgLayer>
                </a14:imgProps>
              </a:ext>
              <a:ext uri="{28A0092B-C50C-407E-A947-70E740481C1C}">
                <a14:useLocalDpi xmlns:a14="http://schemas.microsoft.com/office/drawing/2010/main" val="0"/>
              </a:ext>
            </a:extLst>
          </a:blip>
          <a:stretch>
            <a:fillRect/>
          </a:stretch>
        </p:blipFill>
        <p:spPr>
          <a:xfrm>
            <a:off x="4797191" y="4036871"/>
            <a:ext cx="2163191" cy="2163191"/>
          </a:xfrm>
          <a:prstGeom prst="rect">
            <a:avLst/>
          </a:prstGeom>
        </p:spPr>
      </p:pic>
      <p:pic>
        <p:nvPicPr>
          <p:cNvPr id="12" name="Picture 11" descr="A black and white map with a pin on it&#10;&#10;Description automatically generated">
            <a:extLst>
              <a:ext uri="{FF2B5EF4-FFF2-40B4-BE49-F238E27FC236}">
                <a16:creationId xmlns:a16="http://schemas.microsoft.com/office/drawing/2014/main" id="{64E81822-3B5C-239C-81AD-CBFFA582853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778" b="96000" l="889" r="96889">
                        <a14:foregroundMark x1="35111" y1="8000" x2="35111" y2="8000"/>
                        <a14:foregroundMark x1="59111" y1="4444" x2="59111" y2="4444"/>
                        <a14:foregroundMark x1="45778" y1="1778" x2="45778" y2="1778"/>
                        <a14:foregroundMark x1="12000" y1="10222" x2="12000" y2="10222"/>
                        <a14:foregroundMark x1="19111" y1="14667" x2="19111" y2="14667"/>
                        <a14:foregroundMark x1="39111" y1="18667" x2="39111" y2="18667"/>
                        <a14:foregroundMark x1="46222" y1="20444" x2="46222" y2="20444"/>
                        <a14:foregroundMark x1="26667" y1="44889" x2="26667" y2="44889"/>
                        <a14:foregroundMark x1="19111" y1="69778" x2="19111" y2="69778"/>
                        <a14:foregroundMark x1="4000" y1="55556" x2="4000" y2="55556"/>
                        <a14:foregroundMark x1="5778" y1="96000" x2="5778" y2="96000"/>
                        <a14:foregroundMark x1="889" y1="86222" x2="889" y2="86222"/>
                        <a14:foregroundMark x1="96889" y1="79556" x2="96889" y2="79556"/>
                        <a14:foregroundMark x1="88000" y1="25333" x2="88000" y2="25333"/>
                        <a14:foregroundMark x1="80000" y1="25333" x2="80000" y2="25333"/>
                      </a14:backgroundRemoval>
                    </a14:imgEffect>
                  </a14:imgLayer>
                </a14:imgProps>
              </a:ext>
              <a:ext uri="{28A0092B-C50C-407E-A947-70E740481C1C}">
                <a14:useLocalDpi xmlns:a14="http://schemas.microsoft.com/office/drawing/2010/main" val="0"/>
              </a:ext>
            </a:extLst>
          </a:blip>
          <a:stretch>
            <a:fillRect/>
          </a:stretch>
        </p:blipFill>
        <p:spPr>
          <a:xfrm>
            <a:off x="9869584" y="387762"/>
            <a:ext cx="1694256" cy="1694256"/>
          </a:xfrm>
          <a:prstGeom prst="rect">
            <a:avLst/>
          </a:prstGeom>
        </p:spPr>
      </p:pic>
      <p:pic>
        <p:nvPicPr>
          <p:cNvPr id="22" name="Picture 21" descr="A red thermometer with a warning sign&#10;&#10;Description automatically generated">
            <a:extLst>
              <a:ext uri="{FF2B5EF4-FFF2-40B4-BE49-F238E27FC236}">
                <a16:creationId xmlns:a16="http://schemas.microsoft.com/office/drawing/2014/main" id="{C02EC5A9-E44F-88C7-A0BF-CED7ED47318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3900" y1="72000" x2="43900" y2="72000"/>
                        <a14:foregroundMark x1="52100" y1="48000" x2="52100" y2="48000"/>
                        <a14:foregroundMark x1="49200" y1="59100" x2="49200" y2="59100"/>
                        <a14:foregroundMark x1="39400" y1="43900" x2="39400" y2="43900"/>
                        <a14:foregroundMark x1="36400" y1="22300" x2="36400" y2="22300"/>
                        <a14:foregroundMark x1="37700" y1="24500" x2="37700" y2="24500"/>
                        <a14:foregroundMark x1="37500" y1="26400" x2="37500" y2="26400"/>
                        <a14:foregroundMark x1="37800" y1="28500" x2="37800" y2="28500"/>
                        <a14:foregroundMark x1="37200" y1="30700" x2="37200" y2="30700"/>
                        <a14:foregroundMark x1="37400" y1="32600" x2="37400" y2="32600"/>
                        <a14:foregroundMark x1="37400" y1="34500" x2="37400" y2="34500"/>
                        <a14:foregroundMark x1="37800" y1="36500" x2="37800" y2="36500"/>
                        <a14:foregroundMark x1="37500" y1="38400" x2="37500" y2="38400"/>
                        <a14:foregroundMark x1="37100" y1="40400" x2="37100" y2="40400"/>
                        <a14:foregroundMark x1="37200" y1="42500" x2="37200" y2="42500"/>
                        <a14:foregroundMark x1="37700" y1="44500" x2="37700" y2="44500"/>
                        <a14:foregroundMark x1="37200" y1="46600" x2="37200" y2="46600"/>
                        <a14:foregroundMark x1="37400" y1="48500" x2="37400" y2="48500"/>
                        <a14:foregroundMark x1="37200" y1="50400" x2="37200" y2="50400"/>
                        <a14:foregroundMark x1="37200" y1="52400" x2="37200" y2="52400"/>
                        <a14:foregroundMark x1="36900" y1="54500" x2="36900" y2="54500"/>
                        <a14:foregroundMark x1="37200" y1="56400" x2="37200" y2="56400"/>
                        <a14:foregroundMark x1="36900" y1="58400" x2="36900" y2="58400"/>
                      </a14:backgroundRemoval>
                    </a14:imgEffect>
                  </a14:imgLayer>
                </a14:imgProps>
              </a:ext>
              <a:ext uri="{28A0092B-C50C-407E-A947-70E740481C1C}">
                <a14:useLocalDpi xmlns:a14="http://schemas.microsoft.com/office/drawing/2010/main" val="0"/>
              </a:ext>
            </a:extLst>
          </a:blip>
          <a:stretch>
            <a:fillRect/>
          </a:stretch>
        </p:blipFill>
        <p:spPr>
          <a:xfrm>
            <a:off x="9762255" y="3999534"/>
            <a:ext cx="2858466" cy="2858466"/>
          </a:xfrm>
          <a:prstGeom prst="rect">
            <a:avLst/>
          </a:prstGeom>
        </p:spPr>
      </p:pic>
      <p:pic>
        <p:nvPicPr>
          <p:cNvPr id="24" name="Picture 23" descr="A computer chip with a white and blue design&#10;&#10;Description automatically generated with medium confidence">
            <a:extLst>
              <a:ext uri="{FF2B5EF4-FFF2-40B4-BE49-F238E27FC236}">
                <a16:creationId xmlns:a16="http://schemas.microsoft.com/office/drawing/2014/main" id="{7AB81978-1693-8B84-A029-86D6A58ADDA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54" b="89931" l="8587" r="90877">
                        <a14:foregroundMark x1="8766" y1="26157" x2="9839" y2="73264"/>
                        <a14:foregroundMark x1="9392" y1="73843" x2="9392" y2="73843"/>
                        <a14:foregroundMark x1="12522" y1="73495" x2="8587" y2="72685"/>
                        <a14:foregroundMark x1="8766" y1="75116" x2="13596" y2="74653"/>
                        <a14:foregroundMark x1="14401" y1="88542" x2="53309" y2="89468"/>
                        <a14:foregroundMark x1="53309" y1="89468" x2="61986" y2="89352"/>
                        <a14:foregroundMark x1="61986" y1="89352" x2="67979" y2="89352"/>
                        <a14:foregroundMark x1="67979" y1="10301" x2="14848" y2="10301"/>
                        <a14:foregroundMark x1="90429" y1="14352" x2="90877" y2="84028"/>
                      </a14:backgroundRemoval>
                    </a14:imgEffect>
                  </a14:imgLayer>
                </a14:imgProps>
              </a:ext>
              <a:ext uri="{28A0092B-C50C-407E-A947-70E740481C1C}">
                <a14:useLocalDpi xmlns:a14="http://schemas.microsoft.com/office/drawing/2010/main" val="0"/>
              </a:ext>
            </a:extLst>
          </a:blip>
          <a:stretch>
            <a:fillRect/>
          </a:stretch>
        </p:blipFill>
        <p:spPr>
          <a:xfrm rot="16200000">
            <a:off x="7277372" y="3068897"/>
            <a:ext cx="2853384" cy="2205120"/>
          </a:xfrm>
          <a:prstGeom prst="rect">
            <a:avLst/>
          </a:prstGeom>
        </p:spPr>
      </p:pic>
      <p:pic>
        <p:nvPicPr>
          <p:cNvPr id="1026" name="Picture 2" descr="Unveiling the Power of AWS: A Primer on Amazon Web Services and Its Key  Offerings">
            <a:extLst>
              <a:ext uri="{FF2B5EF4-FFF2-40B4-BE49-F238E27FC236}">
                <a16:creationId xmlns:a16="http://schemas.microsoft.com/office/drawing/2014/main" id="{4E357A0C-AB01-2FBA-99E5-5D33B055C3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7376" y="146979"/>
            <a:ext cx="3718347" cy="2788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57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1484310" y="167149"/>
            <a:ext cx="10018713" cy="1047136"/>
          </a:xfrm>
        </p:spPr>
        <p:txBody>
          <a:bodyPr>
            <a:normAutofit/>
          </a:bodyPr>
          <a:lstStyle/>
          <a:p>
            <a:r>
              <a:rPr lang="en-US" b="1" dirty="0" err="1">
                <a:latin typeface="Poppins" panose="00000500000000000000" pitchFamily="2" charset="0"/>
                <a:cs typeface="Poppins" panose="00000500000000000000" pitchFamily="2" charset="0"/>
              </a:rPr>
              <a:t>gy</a:t>
            </a:r>
            <a:r>
              <a:rPr lang="en-US" b="1" dirty="0">
                <a:latin typeface="Poppins" panose="00000500000000000000" pitchFamily="2" charset="0"/>
                <a:cs typeface="Poppins" panose="00000500000000000000" pitchFamily="2" charset="0"/>
              </a:rPr>
              <a:t> gps6mv2 sensor (GPS)</a:t>
            </a:r>
            <a:endParaRPr lang="en-IL" b="1" dirty="0">
              <a:latin typeface="Poppins" panose="00000500000000000000" pitchFamily="2" charset="0"/>
              <a:cs typeface="Poppins" panose="00000500000000000000" pitchFamily="2" charset="0"/>
            </a:endParaRPr>
          </a:p>
        </p:txBody>
      </p:sp>
      <p:sp>
        <p:nvSpPr>
          <p:cNvPr id="4" name="TextBox 3">
            <a:extLst>
              <a:ext uri="{FF2B5EF4-FFF2-40B4-BE49-F238E27FC236}">
                <a16:creationId xmlns:a16="http://schemas.microsoft.com/office/drawing/2014/main" id="{6E0974F7-979E-4A14-1271-13852D078E4C}"/>
              </a:ext>
            </a:extLst>
          </p:cNvPr>
          <p:cNvSpPr txBox="1"/>
          <p:nvPr/>
        </p:nvSpPr>
        <p:spPr>
          <a:xfrm>
            <a:off x="1570836" y="2608515"/>
            <a:ext cx="6371303" cy="2585323"/>
          </a:xfrm>
          <a:prstGeom prst="rect">
            <a:avLst/>
          </a:prstGeom>
          <a:noFill/>
        </p:spPr>
        <p:txBody>
          <a:bodyPr wrap="square">
            <a:spAutoFit/>
          </a:bodyPr>
          <a:lstStyle/>
          <a:p>
            <a:r>
              <a:rPr lang="en-US" dirty="0">
                <a:latin typeface="Poppins" panose="00000500000000000000" pitchFamily="2" charset="0"/>
                <a:cs typeface="Poppins" panose="00000500000000000000" pitchFamily="2" charset="0"/>
              </a:rPr>
              <a:t>The GY-GPS6MV2 is a compact GPS module that combines a GPS receiver and an integrated antenna, based on the </a:t>
            </a:r>
            <a:r>
              <a:rPr lang="en-US" dirty="0" err="1">
                <a:latin typeface="Poppins" panose="00000500000000000000" pitchFamily="2" charset="0"/>
                <a:cs typeface="Poppins" panose="00000500000000000000" pitchFamily="2" charset="0"/>
              </a:rPr>
              <a:t>Ublox</a:t>
            </a:r>
            <a:r>
              <a:rPr lang="en-US" dirty="0">
                <a:latin typeface="Poppins" panose="00000500000000000000" pitchFamily="2" charset="0"/>
                <a:cs typeface="Poppins" panose="00000500000000000000" pitchFamily="2" charset="0"/>
              </a:rPr>
              <a:t> NEO-6M chipset. It allows devices to receive accurate positioning and timing data from satellites. This module is commonly used in applications such as vehicle tracking, navigation systems, and location-based services. It communicates with other devices using standard serial communication protocols like UART.</a:t>
            </a:r>
            <a:endParaRPr lang="en-IL" dirty="0">
              <a:latin typeface="Poppins" panose="00000500000000000000" pitchFamily="2" charset="0"/>
              <a:cs typeface="Poppins" panose="00000500000000000000" pitchFamily="2" charset="0"/>
            </a:endParaRPr>
          </a:p>
        </p:txBody>
      </p:sp>
      <p:pic>
        <p:nvPicPr>
          <p:cNvPr id="5" name="Picture 4" descr="A diagram of a circuit board&#10;&#10;Description automatically generated">
            <a:extLst>
              <a:ext uri="{FF2B5EF4-FFF2-40B4-BE49-F238E27FC236}">
                <a16:creationId xmlns:a16="http://schemas.microsoft.com/office/drawing/2014/main" id="{AD13CC72-EF12-ACBB-1B30-721C37DDAACF}"/>
              </a:ext>
            </a:extLst>
          </p:cNvPr>
          <p:cNvPicPr>
            <a:picLocks noChangeAspect="1"/>
          </p:cNvPicPr>
          <p:nvPr/>
        </p:nvPicPr>
        <p:blipFill rotWithShape="1">
          <a:blip r:embed="rId3">
            <a:extLst>
              <a:ext uri="{28A0092B-C50C-407E-A947-70E740481C1C}">
                <a14:useLocalDpi xmlns:a14="http://schemas.microsoft.com/office/drawing/2010/main" val="0"/>
              </a:ext>
            </a:extLst>
          </a:blip>
          <a:srcRect b="8525"/>
          <a:stretch/>
        </p:blipFill>
        <p:spPr>
          <a:xfrm>
            <a:off x="8053980" y="1674273"/>
            <a:ext cx="3994484" cy="4453808"/>
          </a:xfrm>
          <a:prstGeom prst="rect">
            <a:avLst/>
          </a:prstGeom>
        </p:spPr>
      </p:pic>
    </p:spTree>
    <p:extLst>
      <p:ext uri="{BB962C8B-B14F-4D97-AF65-F5344CB8AC3E}">
        <p14:creationId xmlns:p14="http://schemas.microsoft.com/office/powerpoint/2010/main" val="943101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2757268" y="322045"/>
            <a:ext cx="6308074" cy="1366079"/>
          </a:xfrm>
        </p:spPr>
        <p:txBody>
          <a:bodyPr vert="horz" lIns="91440" tIns="45720" rIns="91440" bIns="45720" rtlCol="0" anchor="ctr">
            <a:normAutofit fontScale="90000"/>
          </a:bodyPr>
          <a:lstStyle/>
          <a:p>
            <a:r>
              <a:rPr lang="en-US" sz="3200" b="1" dirty="0">
                <a:latin typeface="Poppins" panose="00000500000000000000" pitchFamily="2" charset="0"/>
                <a:cs typeface="Poppins" panose="00000500000000000000" pitchFamily="2" charset="0"/>
              </a:rPr>
              <a:t>MPU6050 sensor</a:t>
            </a:r>
            <a:br>
              <a:rPr lang="en-US" sz="3200" b="1" dirty="0">
                <a:latin typeface="Poppins" panose="00000500000000000000" pitchFamily="2" charset="0"/>
                <a:cs typeface="Poppins" panose="00000500000000000000" pitchFamily="2" charset="0"/>
              </a:rPr>
            </a:br>
            <a:r>
              <a:rPr lang="en-US" sz="3200" b="1" dirty="0">
                <a:latin typeface="Poppins" panose="00000500000000000000" pitchFamily="2" charset="0"/>
                <a:cs typeface="Poppins" panose="00000500000000000000" pitchFamily="2" charset="0"/>
              </a:rPr>
              <a:t>(accelerometer &amp; temperature)</a:t>
            </a:r>
          </a:p>
        </p:txBody>
      </p:sp>
      <p:sp>
        <p:nvSpPr>
          <p:cNvPr id="7" name="TextBox 6">
            <a:extLst>
              <a:ext uri="{FF2B5EF4-FFF2-40B4-BE49-F238E27FC236}">
                <a16:creationId xmlns:a16="http://schemas.microsoft.com/office/drawing/2014/main" id="{604449D1-7322-0CFC-6831-E8C47BEEEA5E}"/>
              </a:ext>
            </a:extLst>
          </p:cNvPr>
          <p:cNvSpPr txBox="1"/>
          <p:nvPr/>
        </p:nvSpPr>
        <p:spPr>
          <a:xfrm>
            <a:off x="1656905" y="2462036"/>
            <a:ext cx="5496592" cy="3124201"/>
          </a:xfrm>
          <a:prstGeom prst="rect">
            <a:avLst/>
          </a:prstGeom>
        </p:spPr>
        <p:txBody>
          <a:bodyPr vert="horz" lIns="91440" tIns="45720" rIns="91440" bIns="45720" rtlCol="0" anchor="t">
            <a:normAutofit/>
          </a:bodyPr>
          <a:lstStyle/>
          <a:p>
            <a:pPr>
              <a:spcBef>
                <a:spcPct val="20000"/>
              </a:spcBef>
              <a:spcAft>
                <a:spcPts val="600"/>
              </a:spcAft>
              <a:buClr>
                <a:schemeClr val="accent1">
                  <a:lumMod val="75000"/>
                </a:schemeClr>
              </a:buClr>
              <a:buSzPct val="145000"/>
            </a:pPr>
            <a:r>
              <a:rPr lang="en-US" sz="2400" dirty="0"/>
              <a:t>MPU6050 is a three-axis accelerometer and three-axis gyroscope Micro Electro-mechanical system (MEMS). It aids in the measurement of velocity, orientation, acceleration, displacement, and other motion-related features</a:t>
            </a:r>
            <a:r>
              <a:rPr lang="he-IL" sz="2400" dirty="0"/>
              <a:t> </a:t>
            </a:r>
            <a:r>
              <a:rPr lang="en-US" sz="2400" dirty="0"/>
              <a:t>like temperature. It communicates using the I2C (Inter-Integrated Circuit) protocol. </a:t>
            </a:r>
          </a:p>
        </p:txBody>
      </p:sp>
      <p:pic>
        <p:nvPicPr>
          <p:cNvPr id="4" name="Picture 3" descr="A blue circuit board with different colors&#10;&#10;Description automatically generated">
            <a:extLst>
              <a:ext uri="{FF2B5EF4-FFF2-40B4-BE49-F238E27FC236}">
                <a16:creationId xmlns:a16="http://schemas.microsoft.com/office/drawing/2014/main" id="{A406A4DB-4D33-C5EA-F9D2-12D741C88F59}"/>
              </a:ext>
            </a:extLst>
          </p:cNvPr>
          <p:cNvPicPr>
            <a:picLocks noChangeAspect="1"/>
          </p:cNvPicPr>
          <p:nvPr/>
        </p:nvPicPr>
        <p:blipFill rotWithShape="1">
          <a:blip r:embed="rId4">
            <a:extLst>
              <a:ext uri="{28A0092B-C50C-407E-A947-70E740481C1C}">
                <a14:useLocalDpi xmlns:a14="http://schemas.microsoft.com/office/drawing/2010/main" val="0"/>
              </a:ext>
            </a:extLst>
          </a:blip>
          <a:srcRect l="16287" t="-1" r="18019" b="26065"/>
          <a:stretch/>
        </p:blipFill>
        <p:spPr>
          <a:xfrm>
            <a:off x="7551175" y="2275511"/>
            <a:ext cx="4483509" cy="3157921"/>
          </a:xfrm>
          <a:prstGeom prst="rect">
            <a:avLst/>
          </a:prstGeom>
        </p:spPr>
      </p:pic>
    </p:spTree>
    <p:extLst>
      <p:ext uri="{BB962C8B-B14F-4D97-AF65-F5344CB8AC3E}">
        <p14:creationId xmlns:p14="http://schemas.microsoft.com/office/powerpoint/2010/main" val="1666988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AD30037-67ED-4367-9BE0-45787510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Description automatically generated">
            <a:extLst>
              <a:ext uri="{FF2B5EF4-FFF2-40B4-BE49-F238E27FC236}">
                <a16:creationId xmlns:a16="http://schemas.microsoft.com/office/drawing/2014/main" id="{62D112F0-EF64-736F-DC94-82D3C88C98F0}"/>
              </a:ext>
            </a:extLst>
          </p:cNvPr>
          <p:cNvPicPr>
            <a:picLocks noChangeAspect="1"/>
          </p:cNvPicPr>
          <p:nvPr/>
        </p:nvPicPr>
        <p:blipFill rotWithShape="1">
          <a:blip r:embed="rId3">
            <a:extLst>
              <a:ext uri="{28A0092B-C50C-407E-A947-70E740481C1C}">
                <a14:useLocalDpi xmlns:a14="http://schemas.microsoft.com/office/drawing/2010/main" val="0"/>
              </a:ext>
            </a:extLst>
          </a:blip>
          <a:srcRect l="5611" t="7221" r="57077" b="12299"/>
          <a:stretch/>
        </p:blipFill>
        <p:spPr>
          <a:xfrm>
            <a:off x="6892924" y="10"/>
            <a:ext cx="5299077" cy="6857990"/>
          </a:xfrm>
          <a:custGeom>
            <a:avLst/>
            <a:gdLst/>
            <a:ahLst/>
            <a:cxnLst/>
            <a:rect l="l" t="t" r="r" b="b"/>
            <a:pathLst>
              <a:path w="5299077" h="6858000">
                <a:moveTo>
                  <a:pt x="836871" y="0"/>
                </a:moveTo>
                <a:lnTo>
                  <a:pt x="5299077" y="0"/>
                </a:lnTo>
                <a:lnTo>
                  <a:pt x="5299077" y="6858000"/>
                </a:lnTo>
                <a:lnTo>
                  <a:pt x="1911312" y="6858000"/>
                </a:lnTo>
                <a:lnTo>
                  <a:pt x="0" y="5333999"/>
                </a:lnTo>
                <a:close/>
              </a:path>
            </a:pathLst>
          </a:custGeom>
        </p:spPr>
      </p:pic>
      <p:grpSp>
        <p:nvGrpSpPr>
          <p:cNvPr id="15" name="Group 14">
            <a:extLst>
              <a:ext uri="{FF2B5EF4-FFF2-40B4-BE49-F238E27FC236}">
                <a16:creationId xmlns:a16="http://schemas.microsoft.com/office/drawing/2014/main" id="{50841A4E-5BC1-44B4-83CF-D524E8AEAD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32760" y="0"/>
            <a:ext cx="2436813" cy="6858001"/>
            <a:chOff x="1320800" y="0"/>
            <a:chExt cx="2436813" cy="6858001"/>
          </a:xfrm>
        </p:grpSpPr>
        <p:sp>
          <p:nvSpPr>
            <p:cNvPr id="16" name="Freeform 6">
              <a:extLst>
                <a:ext uri="{FF2B5EF4-FFF2-40B4-BE49-F238E27FC236}">
                  <a16:creationId xmlns:a16="http://schemas.microsoft.com/office/drawing/2014/main" id="{BF371BCC-8954-44E2-8C4F-29DC188727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IL"/>
            </a:p>
          </p:txBody>
        </p:sp>
        <p:sp>
          <p:nvSpPr>
            <p:cNvPr id="17" name="Freeform 7">
              <a:extLst>
                <a:ext uri="{FF2B5EF4-FFF2-40B4-BE49-F238E27FC236}">
                  <a16:creationId xmlns:a16="http://schemas.microsoft.com/office/drawing/2014/main" id="{CD3505BE-B420-41C5-BE34-3E7652D37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IL"/>
            </a:p>
          </p:txBody>
        </p:sp>
        <p:sp>
          <p:nvSpPr>
            <p:cNvPr id="18" name="Freeform 8">
              <a:extLst>
                <a:ext uri="{FF2B5EF4-FFF2-40B4-BE49-F238E27FC236}">
                  <a16:creationId xmlns:a16="http://schemas.microsoft.com/office/drawing/2014/main" id="{4B68A05B-A78B-4D59-8CF9-1900731A2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IL"/>
            </a:p>
          </p:txBody>
        </p:sp>
        <p:sp>
          <p:nvSpPr>
            <p:cNvPr id="19" name="Freeform 9">
              <a:extLst>
                <a:ext uri="{FF2B5EF4-FFF2-40B4-BE49-F238E27FC236}">
                  <a16:creationId xmlns:a16="http://schemas.microsoft.com/office/drawing/2014/main" id="{84D57A01-C112-4FF2-B5ED-0B762AAD9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IL"/>
            </a:p>
          </p:txBody>
        </p:sp>
        <p:sp>
          <p:nvSpPr>
            <p:cNvPr id="20" name="Freeform 10">
              <a:extLst>
                <a:ext uri="{FF2B5EF4-FFF2-40B4-BE49-F238E27FC236}">
                  <a16:creationId xmlns:a16="http://schemas.microsoft.com/office/drawing/2014/main" id="{6CCCCDF1-5D4F-4CA1-8400-DFBB96BB01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IL"/>
            </a:p>
          </p:txBody>
        </p:sp>
        <p:sp>
          <p:nvSpPr>
            <p:cNvPr id="21" name="Freeform 11">
              <a:extLst>
                <a:ext uri="{FF2B5EF4-FFF2-40B4-BE49-F238E27FC236}">
                  <a16:creationId xmlns:a16="http://schemas.microsoft.com/office/drawing/2014/main" id="{20A090B2-5344-43CD-BC70-A6D44F15E8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IL"/>
            </a:p>
          </p:txBody>
        </p:sp>
      </p:grpSp>
      <p:sp>
        <p:nvSpPr>
          <p:cNvPr id="2" name="Title 1">
            <a:extLst>
              <a:ext uri="{FF2B5EF4-FFF2-40B4-BE49-F238E27FC236}">
                <a16:creationId xmlns:a16="http://schemas.microsoft.com/office/drawing/2014/main" id="{CB906726-3F9B-E8E9-D72D-3E46E72794C8}"/>
              </a:ext>
            </a:extLst>
          </p:cNvPr>
          <p:cNvSpPr>
            <a:spLocks noGrp="1"/>
          </p:cNvSpPr>
          <p:nvPr>
            <p:ph type="title"/>
          </p:nvPr>
        </p:nvSpPr>
        <p:spPr>
          <a:xfrm>
            <a:off x="92368" y="133500"/>
            <a:ext cx="6029267" cy="1833121"/>
          </a:xfrm>
        </p:spPr>
        <p:txBody>
          <a:bodyPr>
            <a:normAutofit/>
          </a:bodyPr>
          <a:lstStyle/>
          <a:p>
            <a:r>
              <a:rPr lang="en-US" b="1" dirty="0">
                <a:latin typeface="Poppins" panose="00000500000000000000" pitchFamily="2" charset="0"/>
                <a:cs typeface="Poppins" panose="00000500000000000000" pitchFamily="2" charset="0"/>
              </a:rPr>
              <a:t>Hardware architecture</a:t>
            </a:r>
            <a:endParaRPr lang="en-IL" b="1" dirty="0">
              <a:latin typeface="Poppins" panose="00000500000000000000" pitchFamily="2" charset="0"/>
              <a:cs typeface="Poppins" panose="00000500000000000000" pitchFamily="2" charset="0"/>
            </a:endParaRPr>
          </a:p>
        </p:txBody>
      </p:sp>
      <p:pic>
        <p:nvPicPr>
          <p:cNvPr id="9" name="Content Placeholder 4" descr="A circuit board with wires attached to it&#10;&#10;Description automatically generated">
            <a:extLst>
              <a:ext uri="{FF2B5EF4-FFF2-40B4-BE49-F238E27FC236}">
                <a16:creationId xmlns:a16="http://schemas.microsoft.com/office/drawing/2014/main" id="{445C1C11-D329-51B3-08A0-945DE873DAE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0351" y="1966622"/>
            <a:ext cx="6736956" cy="4642273"/>
          </a:xfrm>
          <a:effectLst>
            <a:softEdge rad="449943"/>
          </a:effectLst>
        </p:spPr>
      </p:pic>
    </p:spTree>
    <p:extLst>
      <p:ext uri="{BB962C8B-B14F-4D97-AF65-F5344CB8AC3E}">
        <p14:creationId xmlns:p14="http://schemas.microsoft.com/office/powerpoint/2010/main" val="3269573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6098D-6D85-609F-8160-907B0FABF9FF}"/>
              </a:ext>
            </a:extLst>
          </p:cNvPr>
          <p:cNvSpPr>
            <a:spLocks noGrp="1"/>
          </p:cNvSpPr>
          <p:nvPr>
            <p:ph type="title"/>
          </p:nvPr>
        </p:nvSpPr>
        <p:spPr>
          <a:xfrm>
            <a:off x="1484310" y="425245"/>
            <a:ext cx="10018713" cy="789039"/>
          </a:xfrm>
        </p:spPr>
        <p:txBody>
          <a:bodyPr>
            <a:normAutofit/>
          </a:bodyPr>
          <a:lstStyle/>
          <a:p>
            <a:r>
              <a:rPr lang="en-US" b="1">
                <a:latin typeface="Poppins" panose="00000500000000000000" pitchFamily="2" charset="0"/>
                <a:cs typeface="Poppins" panose="00000500000000000000" pitchFamily="2" charset="0"/>
              </a:rPr>
              <a:t>MQTT</a:t>
            </a:r>
            <a:endParaRPr lang="en-IL" b="1" dirty="0">
              <a:latin typeface="Poppins" panose="00000500000000000000" pitchFamily="2" charset="0"/>
              <a:cs typeface="Poppins" panose="00000500000000000000" pitchFamily="2" charset="0"/>
            </a:endParaRPr>
          </a:p>
        </p:txBody>
      </p:sp>
      <p:sp>
        <p:nvSpPr>
          <p:cNvPr id="3" name="TextBox 2">
            <a:extLst>
              <a:ext uri="{FF2B5EF4-FFF2-40B4-BE49-F238E27FC236}">
                <a16:creationId xmlns:a16="http://schemas.microsoft.com/office/drawing/2014/main" id="{EC8728EF-D09F-D798-49C7-CA6265E50F6B}"/>
              </a:ext>
            </a:extLst>
          </p:cNvPr>
          <p:cNvSpPr txBox="1"/>
          <p:nvPr/>
        </p:nvSpPr>
        <p:spPr>
          <a:xfrm>
            <a:off x="1972330" y="1214284"/>
            <a:ext cx="9530693" cy="3416320"/>
          </a:xfrm>
          <a:prstGeom prst="rect">
            <a:avLst/>
          </a:prstGeom>
          <a:noFill/>
        </p:spPr>
        <p:txBody>
          <a:bodyPr wrap="square">
            <a:spAutoFit/>
          </a:bodyPr>
          <a:lstStyle/>
          <a:p>
            <a:br>
              <a:rPr lang="en-US" sz="2400" dirty="0">
                <a:latin typeface="Poppins" panose="00000500000000000000" pitchFamily="2" charset="0"/>
                <a:cs typeface="Poppins" panose="00000500000000000000" pitchFamily="2" charset="0"/>
              </a:rPr>
            </a:br>
            <a:r>
              <a:rPr lang="en-US" sz="2400" dirty="0">
                <a:latin typeface="Poppins" panose="00000500000000000000" pitchFamily="2" charset="0"/>
                <a:cs typeface="Poppins" panose="00000500000000000000" pitchFamily="2" charset="0"/>
              </a:rPr>
              <a:t>MQTT facilitates efficient communication between devices and the cloud, ensuring seamless data exchange. To guarantee secure communication, TLS encryption protects data transmitted between the ESP32 and AWS IoT Core. Additionally, certificate-based authentication verifies the identity of devices using X.509 certificates. Together, these security measures bolster the integrity and confidentiality of data within the IoT ecosystem.</a:t>
            </a:r>
            <a:endParaRPr lang="en-IL" sz="2400" dirty="0">
              <a:latin typeface="Poppins" panose="00000500000000000000" pitchFamily="2" charset="0"/>
              <a:cs typeface="Poppins" panose="00000500000000000000" pitchFamily="2" charset="0"/>
            </a:endParaRPr>
          </a:p>
        </p:txBody>
      </p:sp>
      <p:pic>
        <p:nvPicPr>
          <p:cNvPr id="4100" name="Picture 4">
            <a:extLst>
              <a:ext uri="{FF2B5EF4-FFF2-40B4-BE49-F238E27FC236}">
                <a16:creationId xmlns:a16="http://schemas.microsoft.com/office/drawing/2014/main" id="{8136820B-ABEF-A9CA-8EF5-A79A02817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8095" y="4812501"/>
            <a:ext cx="4767740" cy="1214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8910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1051</TotalTime>
  <Words>800</Words>
  <Application>Microsoft Macintosh PowerPoint</Application>
  <PresentationFormat>Widescreen</PresentationFormat>
  <Paragraphs>80</Paragraphs>
  <Slides>18</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AmazonEmberBold</vt:lpstr>
      <vt:lpstr>Aptos</vt:lpstr>
      <vt:lpstr>Arial</vt:lpstr>
      <vt:lpstr>Corbel</vt:lpstr>
      <vt:lpstr>Poppins</vt:lpstr>
      <vt:lpstr>Wingdings</vt:lpstr>
      <vt:lpstr>Parallax</vt:lpstr>
      <vt:lpstr>PowerPoint Presentation</vt:lpstr>
      <vt:lpstr>Motivation</vt:lpstr>
      <vt:lpstr>Motivation</vt:lpstr>
      <vt:lpstr>Introduction</vt:lpstr>
      <vt:lpstr>Main Components </vt:lpstr>
      <vt:lpstr>gy gps6mv2 sensor (GPS)</vt:lpstr>
      <vt:lpstr>MPU6050 sensor (accelerometer &amp; temperature)</vt:lpstr>
      <vt:lpstr>Hardware architecture</vt:lpstr>
      <vt:lpstr>MQTT</vt:lpstr>
      <vt:lpstr>AWS services </vt:lpstr>
      <vt:lpstr>AWS architecture</vt:lpstr>
      <vt:lpstr>PowerPoint Presentation</vt:lpstr>
      <vt:lpstr>PowerPoint Presentation</vt:lpstr>
      <vt:lpstr>PowerPoint Presentation</vt:lpstr>
      <vt:lpstr>PowerPoint Presentation</vt:lpstr>
      <vt:lpstr>PowerPoint Presentation</vt:lpstr>
      <vt:lpstr>PowerPoint Presentation</vt:lpstr>
      <vt:lpstr>Thank you for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yuval said</dc:creator>
  <cp:lastModifiedBy>Michael Leib</cp:lastModifiedBy>
  <cp:revision>25</cp:revision>
  <dcterms:created xsi:type="dcterms:W3CDTF">2024-03-09T11:56:51Z</dcterms:created>
  <dcterms:modified xsi:type="dcterms:W3CDTF">2024-03-26T18:03:13Z</dcterms:modified>
</cp:coreProperties>
</file>